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9"/>
  </p:notesMasterIdLst>
  <p:sldIdLst>
    <p:sldId id="256" r:id="rId2"/>
    <p:sldId id="257" r:id="rId3"/>
    <p:sldId id="317" r:id="rId4"/>
    <p:sldId id="321" r:id="rId5"/>
    <p:sldId id="322" r:id="rId6"/>
    <p:sldId id="311" r:id="rId7"/>
    <p:sldId id="328" r:id="rId8"/>
    <p:sldId id="312" r:id="rId9"/>
    <p:sldId id="313" r:id="rId10"/>
    <p:sldId id="316" r:id="rId11"/>
    <p:sldId id="315" r:id="rId12"/>
    <p:sldId id="319" r:id="rId13"/>
    <p:sldId id="323" r:id="rId14"/>
    <p:sldId id="325" r:id="rId15"/>
    <p:sldId id="327" r:id="rId16"/>
    <p:sldId id="326" r:id="rId17"/>
    <p:sldId id="329" r:id="rId18"/>
    <p:sldId id="332" r:id="rId19"/>
    <p:sldId id="333" r:id="rId20"/>
    <p:sldId id="334" r:id="rId21"/>
    <p:sldId id="330" r:id="rId22"/>
    <p:sldId id="336" r:id="rId23"/>
    <p:sldId id="331" r:id="rId24"/>
    <p:sldId id="337" r:id="rId25"/>
    <p:sldId id="338" r:id="rId26"/>
    <p:sldId id="341" r:id="rId27"/>
    <p:sldId id="340"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6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66929" autoAdjust="0"/>
  </p:normalViewPr>
  <p:slideViewPr>
    <p:cSldViewPr snapToGrid="0">
      <p:cViewPr varScale="1">
        <p:scale>
          <a:sx n="48" d="100"/>
          <a:sy n="48" d="100"/>
        </p:scale>
        <p:origin x="1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hyperlink" Target="https://padlet.com/isabelleboursier/Pour_animer_un_atelier" TargetMode="External"/><Relationship Id="rId2" Type="http://schemas.openxmlformats.org/officeDocument/2006/relationships/hyperlink" Target="https://padlet.com/isabelleboursier/Pour_les_animateurs" TargetMode="External"/><Relationship Id="rId1" Type="http://schemas.openxmlformats.org/officeDocument/2006/relationships/hyperlink" Target="https://padlet.com/isabelleboursier/La_mediation_par_les_pairs_974"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padlet.com/isabelleboursier/Pour_animer_un_atelier" TargetMode="External"/><Relationship Id="rId2" Type="http://schemas.openxmlformats.org/officeDocument/2006/relationships/hyperlink" Target="https://padlet.com/isabelleboursier/Pour_les_animateurs" TargetMode="External"/><Relationship Id="rId1" Type="http://schemas.openxmlformats.org/officeDocument/2006/relationships/hyperlink" Target="https://padlet.com/isabelleboursier/La_mediation_par_les_pairs_974"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194AD-BC1D-40A5-8061-74ED970CF0EC}" type="doc">
      <dgm:prSet loTypeId="urn:microsoft.com/office/officeart/2005/8/layout/list1" loCatId="list" qsTypeId="urn:microsoft.com/office/officeart/2005/8/quickstyle/simple4" qsCatId="simple" csTypeId="urn:microsoft.com/office/officeart/2005/8/colors/colorful5" csCatId="colorful" phldr="1"/>
      <dgm:spPr/>
      <dgm:t>
        <a:bodyPr rtlCol="0"/>
        <a:lstStyle/>
        <a:p>
          <a:pPr rtl="0"/>
          <a:endParaRPr lang="en-US"/>
        </a:p>
      </dgm:t>
    </dgm:pt>
    <dgm:pt modelId="{470436C2-AB8C-44D2-A601-D202EF28CAB9}">
      <dgm:prSet/>
      <dgm:spPr/>
      <dgm:t>
        <a:bodyPr rtlCol="0"/>
        <a:lstStyle/>
        <a:p>
          <a:pPr rtl="0"/>
          <a:r>
            <a:rPr lang="fr-FR" noProof="0"/>
            <a:t>Seconde + CAPA 1</a:t>
          </a:r>
        </a:p>
      </dgm:t>
    </dgm:pt>
    <dgm:pt modelId="{5730B730-F013-48B6-BBEF-5A501064EB00}" type="parTrans" cxnId="{F942B8C5-7323-42C5-81E3-24148E3D8472}">
      <dgm:prSet/>
      <dgm:spPr/>
      <dgm:t>
        <a:bodyPr rtlCol="0"/>
        <a:lstStyle/>
        <a:p>
          <a:pPr rtl="0"/>
          <a:endParaRPr lang="fr-FR" noProof="0" dirty="0"/>
        </a:p>
      </dgm:t>
    </dgm:pt>
    <dgm:pt modelId="{2125FE7A-30E1-4461-8054-0105ED556DC5}" type="sibTrans" cxnId="{F942B8C5-7323-42C5-81E3-24148E3D8472}">
      <dgm:prSet/>
      <dgm:spPr/>
      <dgm:t>
        <a:bodyPr rtlCol="0"/>
        <a:lstStyle/>
        <a:p>
          <a:pPr rtl="0"/>
          <a:endParaRPr lang="fr-FR" noProof="0" dirty="0"/>
        </a:p>
      </dgm:t>
    </dgm:pt>
    <dgm:pt modelId="{784C4D9C-6BD9-46A6-818E-2F9E32A0005D}">
      <dgm:prSet/>
      <dgm:spPr/>
      <dgm:t>
        <a:bodyPr rtlCol="0"/>
        <a:lstStyle/>
        <a:p>
          <a:pPr rtl="0"/>
          <a:r>
            <a:rPr lang="fr-FR" noProof="0"/>
            <a:t>Première</a:t>
          </a:r>
        </a:p>
      </dgm:t>
    </dgm:pt>
    <dgm:pt modelId="{8A955203-16FE-4E4A-A198-0745DE545A9D}" type="parTrans" cxnId="{46802EFC-9BBB-47EF-8ED9-9055FA2CDFB1}">
      <dgm:prSet/>
      <dgm:spPr/>
      <dgm:t>
        <a:bodyPr rtlCol="0"/>
        <a:lstStyle/>
        <a:p>
          <a:pPr rtl="0"/>
          <a:endParaRPr lang="fr-FR" noProof="0" dirty="0"/>
        </a:p>
      </dgm:t>
    </dgm:pt>
    <dgm:pt modelId="{C821C06E-AE69-427E-BAC3-DD095C5F5DE2}" type="sibTrans" cxnId="{46802EFC-9BBB-47EF-8ED9-9055FA2CDFB1}">
      <dgm:prSet/>
      <dgm:spPr/>
      <dgm:t>
        <a:bodyPr rtlCol="0"/>
        <a:lstStyle/>
        <a:p>
          <a:pPr rtl="0"/>
          <a:endParaRPr lang="fr-FR" noProof="0" dirty="0"/>
        </a:p>
      </dgm:t>
    </dgm:pt>
    <dgm:pt modelId="{2B69C150-C962-46ED-A032-6DFF25CF63C4}">
      <dgm:prSet/>
      <dgm:spPr/>
      <dgm:t>
        <a:bodyPr rtlCol="0"/>
        <a:lstStyle/>
        <a:p>
          <a:pPr rtl="0"/>
          <a:r>
            <a:rPr lang="fr-FR" noProof="0"/>
            <a:t>Terminale</a:t>
          </a:r>
        </a:p>
      </dgm:t>
    </dgm:pt>
    <dgm:pt modelId="{985FED35-869E-42B1-BCFA-A365B4BDACEE}" type="parTrans" cxnId="{32E6360B-3755-4D38-8AB6-CAC505AB303E}">
      <dgm:prSet/>
      <dgm:spPr/>
      <dgm:t>
        <a:bodyPr rtlCol="0"/>
        <a:lstStyle/>
        <a:p>
          <a:pPr rtl="0"/>
          <a:endParaRPr lang="fr-FR" noProof="0" dirty="0"/>
        </a:p>
      </dgm:t>
    </dgm:pt>
    <dgm:pt modelId="{C2F2AFDD-9240-4783-9934-D9D85FC72453}" type="sibTrans" cxnId="{32E6360B-3755-4D38-8AB6-CAC505AB303E}">
      <dgm:prSet/>
      <dgm:spPr/>
      <dgm:t>
        <a:bodyPr rtlCol="0"/>
        <a:lstStyle/>
        <a:p>
          <a:pPr rtl="0"/>
          <a:endParaRPr lang="fr-FR" noProof="0" dirty="0"/>
        </a:p>
      </dgm:t>
    </dgm:pt>
    <dgm:pt modelId="{F8C565CB-F02F-49DD-8F1A-E2D32306B445}">
      <dgm:prSet/>
      <dgm:spPr/>
      <dgm:t>
        <a:bodyPr rtlCol="0"/>
        <a:lstStyle/>
        <a:p>
          <a:pPr rtl="0"/>
          <a:r>
            <a:rPr lang="fr-FR" noProof="0"/>
            <a:t>14 élèves ont suivi l’option Initiation à la Médiation en 1</a:t>
          </a:r>
          <a:r>
            <a:rPr lang="fr-FR" baseline="30000" noProof="0"/>
            <a:t>ère</a:t>
          </a:r>
          <a:endParaRPr lang="fr-FR" noProof="0"/>
        </a:p>
      </dgm:t>
    </dgm:pt>
    <dgm:pt modelId="{116086E4-3DA2-4410-9B39-9F62847B9BDE}" type="parTrans" cxnId="{ADD64242-AC47-4D8E-B6CF-E68B6EBBE21C}">
      <dgm:prSet/>
      <dgm:spPr/>
      <dgm:t>
        <a:bodyPr rtlCol="0"/>
        <a:lstStyle/>
        <a:p>
          <a:pPr rtl="0"/>
          <a:endParaRPr lang="fr-FR" noProof="0" dirty="0"/>
        </a:p>
      </dgm:t>
    </dgm:pt>
    <dgm:pt modelId="{CF4455B3-6B7C-4013-9023-23B5421D7AF5}" type="sibTrans" cxnId="{ADD64242-AC47-4D8E-B6CF-E68B6EBBE21C}">
      <dgm:prSet/>
      <dgm:spPr/>
      <dgm:t>
        <a:bodyPr rtlCol="0"/>
        <a:lstStyle/>
        <a:p>
          <a:pPr rtl="0"/>
          <a:endParaRPr lang="fr-FR" noProof="0" dirty="0"/>
        </a:p>
      </dgm:t>
    </dgm:pt>
    <dgm:pt modelId="{7192DF56-5047-4D75-87E8-BB51ABDFDDD4}">
      <dgm:prSet/>
      <dgm:spPr/>
      <dgm:t>
        <a:bodyPr rtlCol="0"/>
        <a:lstStyle/>
        <a:p>
          <a:pPr rtl="0"/>
          <a:r>
            <a:rPr lang="fr-FR" noProof="0"/>
            <a:t>En Terminale : mise en place du service de Médiateurs</a:t>
          </a:r>
        </a:p>
      </dgm:t>
    </dgm:pt>
    <dgm:pt modelId="{03AA9E84-DF52-47CF-A2B0-A2C6000D91AB}" type="parTrans" cxnId="{1F733E6D-6FD0-47B2-B055-32CD678CB19B}">
      <dgm:prSet/>
      <dgm:spPr/>
      <dgm:t>
        <a:bodyPr/>
        <a:lstStyle/>
        <a:p>
          <a:endParaRPr lang="fr-RE"/>
        </a:p>
      </dgm:t>
    </dgm:pt>
    <dgm:pt modelId="{2EC1F216-66AA-4E94-B69A-607BA4FF78AE}" type="sibTrans" cxnId="{1F733E6D-6FD0-47B2-B055-32CD678CB19B}">
      <dgm:prSet/>
      <dgm:spPr/>
      <dgm:t>
        <a:bodyPr/>
        <a:lstStyle/>
        <a:p>
          <a:endParaRPr lang="fr-RE"/>
        </a:p>
      </dgm:t>
    </dgm:pt>
    <dgm:pt modelId="{32869383-F9B8-4505-B803-6C1891D58CD3}">
      <dgm:prSet/>
      <dgm:spPr/>
      <dgm:t>
        <a:bodyPr rtlCol="0"/>
        <a:lstStyle/>
        <a:p>
          <a:pPr rtl="0"/>
          <a:r>
            <a:rPr lang="fr-FR" noProof="0" dirty="0"/>
            <a:t>Ateliers de niveau 1 : 1 lundi de l’intégration pour débuter puis 1h/s jusqu’aux vacances de mars</a:t>
          </a:r>
        </a:p>
      </dgm:t>
    </dgm:pt>
    <dgm:pt modelId="{712A3DD4-4E93-49B3-A74D-8735AA86820C}" type="parTrans" cxnId="{92927129-6920-42C8-AA16-20E485927EE8}">
      <dgm:prSet/>
      <dgm:spPr/>
      <dgm:t>
        <a:bodyPr/>
        <a:lstStyle/>
        <a:p>
          <a:endParaRPr lang="fr-RE"/>
        </a:p>
      </dgm:t>
    </dgm:pt>
    <dgm:pt modelId="{A8239A4A-A2A3-49B6-BF86-87A1A6A58E64}" type="sibTrans" cxnId="{92927129-6920-42C8-AA16-20E485927EE8}">
      <dgm:prSet/>
      <dgm:spPr/>
      <dgm:t>
        <a:bodyPr/>
        <a:lstStyle/>
        <a:p>
          <a:endParaRPr lang="fr-RE"/>
        </a:p>
      </dgm:t>
    </dgm:pt>
    <dgm:pt modelId="{B93C26C7-2482-4548-85AC-4DAC910E728E}">
      <dgm:prSet/>
      <dgm:spPr/>
      <dgm:t>
        <a:bodyPr rtlCol="0"/>
        <a:lstStyle/>
        <a:p>
          <a:pPr rtl="0"/>
          <a:r>
            <a:rPr lang="fr-FR" noProof="0" dirty="0"/>
            <a:t>Option Initiation à la Médiation (Niveau 2) :</a:t>
          </a:r>
        </a:p>
        <a:p>
          <a:pPr rtl="0"/>
          <a:r>
            <a:rPr lang="fr-FR" noProof="0" dirty="0"/>
            <a:t> 1 jour de formation banalisé mardi 15 novembre puis</a:t>
          </a:r>
        </a:p>
        <a:p>
          <a:pPr rtl="0"/>
          <a:r>
            <a:rPr lang="fr-FR" noProof="0" dirty="0"/>
            <a:t> 1 h / s = IB</a:t>
          </a:r>
        </a:p>
      </dgm:t>
    </dgm:pt>
    <dgm:pt modelId="{5673CFD9-9C52-4762-977B-D02A6A4A6A56}" type="parTrans" cxnId="{D7C18543-DBFC-4485-972C-5D31603EB8AA}">
      <dgm:prSet/>
      <dgm:spPr/>
      <dgm:t>
        <a:bodyPr/>
        <a:lstStyle/>
        <a:p>
          <a:endParaRPr lang="fr-RE"/>
        </a:p>
      </dgm:t>
    </dgm:pt>
    <dgm:pt modelId="{914FB94A-B299-4592-B9BC-1812E6FEF286}" type="sibTrans" cxnId="{D7C18543-DBFC-4485-972C-5D31603EB8AA}">
      <dgm:prSet/>
      <dgm:spPr/>
      <dgm:t>
        <a:bodyPr/>
        <a:lstStyle/>
        <a:p>
          <a:endParaRPr lang="fr-RE"/>
        </a:p>
      </dgm:t>
    </dgm:pt>
    <dgm:pt modelId="{3DFF7FDC-9489-4CF8-BFD4-A31B235ACBBE}">
      <dgm:prSet/>
      <dgm:spPr/>
      <dgm:t>
        <a:bodyPr rtlCol="0"/>
        <a:lstStyle/>
        <a:p>
          <a:pPr rtl="0"/>
          <a:r>
            <a:rPr lang="fr-FR" noProof="0" dirty="0"/>
            <a:t>Service </a:t>
          </a:r>
          <a:r>
            <a:rPr lang="fr-FR" noProof="0" dirty="0" err="1"/>
            <a:t>pronote</a:t>
          </a:r>
          <a:r>
            <a:rPr lang="fr-FR" noProof="0" dirty="0"/>
            <a:t> </a:t>
          </a:r>
        </a:p>
      </dgm:t>
    </dgm:pt>
    <dgm:pt modelId="{8078CFCF-DD54-4C02-B38B-5EF7AE4999FB}" type="parTrans" cxnId="{DAF67C81-49BE-4EA6-A312-C8A4C7FCACEF}">
      <dgm:prSet/>
      <dgm:spPr/>
      <dgm:t>
        <a:bodyPr/>
        <a:lstStyle/>
        <a:p>
          <a:endParaRPr lang="fr-RE"/>
        </a:p>
      </dgm:t>
    </dgm:pt>
    <dgm:pt modelId="{466144E0-BECE-4605-A444-4FBDB334BBC3}" type="sibTrans" cxnId="{DAF67C81-49BE-4EA6-A312-C8A4C7FCACEF}">
      <dgm:prSet/>
      <dgm:spPr/>
      <dgm:t>
        <a:bodyPr/>
        <a:lstStyle/>
        <a:p>
          <a:endParaRPr lang="fr-RE"/>
        </a:p>
      </dgm:t>
    </dgm:pt>
    <dgm:pt modelId="{7C43E9BD-16F5-4186-AAD6-A528527DF7D8}">
      <dgm:prSet/>
      <dgm:spPr/>
      <dgm:t>
        <a:bodyPr rtlCol="0"/>
        <a:lstStyle/>
        <a:p>
          <a:pPr rtl="0"/>
          <a:r>
            <a:rPr lang="fr-FR" noProof="0" dirty="0"/>
            <a:t>Service </a:t>
          </a:r>
          <a:r>
            <a:rPr lang="fr-FR" noProof="0" dirty="0" err="1"/>
            <a:t>pronote</a:t>
          </a:r>
          <a:r>
            <a:rPr lang="fr-FR" noProof="0" dirty="0"/>
            <a:t> </a:t>
          </a:r>
        </a:p>
      </dgm:t>
    </dgm:pt>
    <dgm:pt modelId="{3E437CAE-F938-407D-B566-13A9A30C22FA}" type="parTrans" cxnId="{0848D119-EC76-4E00-BCF5-254AB4BBEC8B}">
      <dgm:prSet/>
      <dgm:spPr/>
      <dgm:t>
        <a:bodyPr/>
        <a:lstStyle/>
        <a:p>
          <a:endParaRPr lang="fr-RE"/>
        </a:p>
      </dgm:t>
    </dgm:pt>
    <dgm:pt modelId="{93BEA0B7-8212-4D41-A762-31BBC76B833A}" type="sibTrans" cxnId="{0848D119-EC76-4E00-BCF5-254AB4BBEC8B}">
      <dgm:prSet/>
      <dgm:spPr/>
      <dgm:t>
        <a:bodyPr/>
        <a:lstStyle/>
        <a:p>
          <a:endParaRPr lang="fr-RE"/>
        </a:p>
      </dgm:t>
    </dgm:pt>
    <dgm:pt modelId="{F8D0299B-07F9-4A9F-9E40-884512266F1A}">
      <dgm:prSet/>
      <dgm:spPr/>
      <dgm:t>
        <a:bodyPr rtlCol="0"/>
        <a:lstStyle/>
        <a:p>
          <a:pPr rtl="0"/>
          <a:r>
            <a:rPr lang="fr-FR" noProof="0" dirty="0"/>
            <a:t> 1h/s à l’EDT + service </a:t>
          </a:r>
          <a:r>
            <a:rPr lang="fr-FR" noProof="0" dirty="0" err="1"/>
            <a:t>pronote</a:t>
          </a:r>
          <a:r>
            <a:rPr lang="fr-FR" noProof="0" dirty="0"/>
            <a:t>  = IB + référents adultes</a:t>
          </a:r>
        </a:p>
      </dgm:t>
    </dgm:pt>
    <dgm:pt modelId="{8914470E-0192-4BDA-8C03-C5C08771C062}" type="parTrans" cxnId="{08FB4349-6E64-4F64-BEA1-DA4488005E58}">
      <dgm:prSet/>
      <dgm:spPr/>
      <dgm:t>
        <a:bodyPr/>
        <a:lstStyle/>
        <a:p>
          <a:endParaRPr lang="fr-RE"/>
        </a:p>
      </dgm:t>
    </dgm:pt>
    <dgm:pt modelId="{D7756534-EB6B-4831-A973-1A0FD43EC55C}" type="sibTrans" cxnId="{08FB4349-6E64-4F64-BEA1-DA4488005E58}">
      <dgm:prSet/>
      <dgm:spPr/>
      <dgm:t>
        <a:bodyPr/>
        <a:lstStyle/>
        <a:p>
          <a:endParaRPr lang="fr-RE"/>
        </a:p>
      </dgm:t>
    </dgm:pt>
    <dgm:pt modelId="{1020083C-7C8A-4790-BFFE-D0EDD2BBCCC6}">
      <dgm:prSet/>
      <dgm:spPr/>
      <dgm:t>
        <a:bodyPr rtlCol="0"/>
        <a:lstStyle/>
        <a:p>
          <a:pPr rtl="0"/>
          <a:r>
            <a:rPr lang="fr-FR" noProof="0" dirty="0"/>
            <a:t>CCF « Unité facultative Engagement Citoyen »en avril (sauf BIT), E8 du Bac Pro</a:t>
          </a:r>
        </a:p>
      </dgm:t>
    </dgm:pt>
    <dgm:pt modelId="{0D110E38-C9C2-46D0-9CB8-8E19E92BD63A}" type="parTrans" cxnId="{327E9706-33AB-4F92-8E73-B7D06D303B99}">
      <dgm:prSet/>
      <dgm:spPr/>
      <dgm:t>
        <a:bodyPr/>
        <a:lstStyle/>
        <a:p>
          <a:endParaRPr lang="fr-RE"/>
        </a:p>
      </dgm:t>
    </dgm:pt>
    <dgm:pt modelId="{DACB853D-76EF-458E-BC1F-F47E14A032B7}" type="sibTrans" cxnId="{327E9706-33AB-4F92-8E73-B7D06D303B99}">
      <dgm:prSet/>
      <dgm:spPr/>
      <dgm:t>
        <a:bodyPr/>
        <a:lstStyle/>
        <a:p>
          <a:endParaRPr lang="fr-RE"/>
        </a:p>
      </dgm:t>
    </dgm:pt>
    <dgm:pt modelId="{84BA3A75-A24A-4271-9B70-389ECD9DFBF6}" type="pres">
      <dgm:prSet presAssocID="{B52194AD-BC1D-40A5-8061-74ED970CF0EC}" presName="linear" presStyleCnt="0">
        <dgm:presLayoutVars>
          <dgm:dir/>
          <dgm:animLvl val="lvl"/>
          <dgm:resizeHandles val="exact"/>
        </dgm:presLayoutVars>
      </dgm:prSet>
      <dgm:spPr/>
    </dgm:pt>
    <dgm:pt modelId="{CBA9469A-9701-4C93-A742-6D36FF63C30E}" type="pres">
      <dgm:prSet presAssocID="{470436C2-AB8C-44D2-A601-D202EF28CAB9}" presName="parentLin" presStyleCnt="0"/>
      <dgm:spPr/>
    </dgm:pt>
    <dgm:pt modelId="{3DD09294-5F9F-4C06-936A-492DC7D5A585}" type="pres">
      <dgm:prSet presAssocID="{470436C2-AB8C-44D2-A601-D202EF28CAB9}" presName="parentLeftMargin" presStyleLbl="node1" presStyleIdx="0" presStyleCnt="3"/>
      <dgm:spPr/>
    </dgm:pt>
    <dgm:pt modelId="{32EC0FD5-EA85-4C1C-83AD-8F131175480E}" type="pres">
      <dgm:prSet presAssocID="{470436C2-AB8C-44D2-A601-D202EF28CAB9}" presName="parentText" presStyleLbl="node1" presStyleIdx="0" presStyleCnt="3">
        <dgm:presLayoutVars>
          <dgm:chMax val="0"/>
          <dgm:bulletEnabled val="1"/>
        </dgm:presLayoutVars>
      </dgm:prSet>
      <dgm:spPr/>
    </dgm:pt>
    <dgm:pt modelId="{58D8191B-6633-47CF-A74F-8F20DA420A64}" type="pres">
      <dgm:prSet presAssocID="{470436C2-AB8C-44D2-A601-D202EF28CAB9}" presName="negativeSpace" presStyleCnt="0"/>
      <dgm:spPr/>
    </dgm:pt>
    <dgm:pt modelId="{4C34556E-C21B-4B50-BF49-01BD729A90E1}" type="pres">
      <dgm:prSet presAssocID="{470436C2-AB8C-44D2-A601-D202EF28CAB9}" presName="childText" presStyleLbl="conFgAcc1" presStyleIdx="0" presStyleCnt="3">
        <dgm:presLayoutVars>
          <dgm:bulletEnabled val="1"/>
        </dgm:presLayoutVars>
      </dgm:prSet>
      <dgm:spPr/>
    </dgm:pt>
    <dgm:pt modelId="{818374DF-7017-4743-882B-3EB64F55D0F7}" type="pres">
      <dgm:prSet presAssocID="{2125FE7A-30E1-4461-8054-0105ED556DC5}" presName="spaceBetweenRectangles" presStyleCnt="0"/>
      <dgm:spPr/>
    </dgm:pt>
    <dgm:pt modelId="{2EE6342A-A404-4891-AF14-02EED28C4C68}" type="pres">
      <dgm:prSet presAssocID="{784C4D9C-6BD9-46A6-818E-2F9E32A0005D}" presName="parentLin" presStyleCnt="0"/>
      <dgm:spPr/>
    </dgm:pt>
    <dgm:pt modelId="{173CD2AE-53BB-40A6-BC07-FEF3F61007B9}" type="pres">
      <dgm:prSet presAssocID="{784C4D9C-6BD9-46A6-818E-2F9E32A0005D}" presName="parentLeftMargin" presStyleLbl="node1" presStyleIdx="0" presStyleCnt="3"/>
      <dgm:spPr/>
    </dgm:pt>
    <dgm:pt modelId="{2357D977-DAFF-479C-8136-67DDB17D8E66}" type="pres">
      <dgm:prSet presAssocID="{784C4D9C-6BD9-46A6-818E-2F9E32A0005D}" presName="parentText" presStyleLbl="node1" presStyleIdx="1" presStyleCnt="3">
        <dgm:presLayoutVars>
          <dgm:chMax val="0"/>
          <dgm:bulletEnabled val="1"/>
        </dgm:presLayoutVars>
      </dgm:prSet>
      <dgm:spPr/>
    </dgm:pt>
    <dgm:pt modelId="{ACDE6416-880B-4532-9721-72A2214B2A6E}" type="pres">
      <dgm:prSet presAssocID="{784C4D9C-6BD9-46A6-818E-2F9E32A0005D}" presName="negativeSpace" presStyleCnt="0"/>
      <dgm:spPr/>
    </dgm:pt>
    <dgm:pt modelId="{ED455A6D-CA1A-48C6-8499-7BA5BC1585F1}" type="pres">
      <dgm:prSet presAssocID="{784C4D9C-6BD9-46A6-818E-2F9E32A0005D}" presName="childText" presStyleLbl="conFgAcc1" presStyleIdx="1" presStyleCnt="3">
        <dgm:presLayoutVars>
          <dgm:bulletEnabled val="1"/>
        </dgm:presLayoutVars>
      </dgm:prSet>
      <dgm:spPr/>
    </dgm:pt>
    <dgm:pt modelId="{A0536622-229C-457B-B1F4-B45EACA5B2F4}" type="pres">
      <dgm:prSet presAssocID="{C821C06E-AE69-427E-BAC3-DD095C5F5DE2}" presName="spaceBetweenRectangles" presStyleCnt="0"/>
      <dgm:spPr/>
    </dgm:pt>
    <dgm:pt modelId="{923A6FB7-BA68-4644-B318-3E2F0D131113}" type="pres">
      <dgm:prSet presAssocID="{2B69C150-C962-46ED-A032-6DFF25CF63C4}" presName="parentLin" presStyleCnt="0"/>
      <dgm:spPr/>
    </dgm:pt>
    <dgm:pt modelId="{2026B4BC-F463-4990-A9C9-BCBF539F8BA1}" type="pres">
      <dgm:prSet presAssocID="{2B69C150-C962-46ED-A032-6DFF25CF63C4}" presName="parentLeftMargin" presStyleLbl="node1" presStyleIdx="1" presStyleCnt="3"/>
      <dgm:spPr/>
    </dgm:pt>
    <dgm:pt modelId="{CB1614CD-E96A-4E4F-A635-D8C493FBB40F}" type="pres">
      <dgm:prSet presAssocID="{2B69C150-C962-46ED-A032-6DFF25CF63C4}" presName="parentText" presStyleLbl="node1" presStyleIdx="2" presStyleCnt="3">
        <dgm:presLayoutVars>
          <dgm:chMax val="0"/>
          <dgm:bulletEnabled val="1"/>
        </dgm:presLayoutVars>
      </dgm:prSet>
      <dgm:spPr/>
    </dgm:pt>
    <dgm:pt modelId="{91CF48AC-7F1A-4D64-AFD6-8C50F87FB380}" type="pres">
      <dgm:prSet presAssocID="{2B69C150-C962-46ED-A032-6DFF25CF63C4}" presName="negativeSpace" presStyleCnt="0"/>
      <dgm:spPr/>
    </dgm:pt>
    <dgm:pt modelId="{F3406335-0E8F-46DB-BA32-EC853703EEBF}" type="pres">
      <dgm:prSet presAssocID="{2B69C150-C962-46ED-A032-6DFF25CF63C4}" presName="childText" presStyleLbl="conFgAcc1" presStyleIdx="2" presStyleCnt="3">
        <dgm:presLayoutVars>
          <dgm:bulletEnabled val="1"/>
        </dgm:presLayoutVars>
      </dgm:prSet>
      <dgm:spPr/>
    </dgm:pt>
  </dgm:ptLst>
  <dgm:cxnLst>
    <dgm:cxn modelId="{854E1B02-0B3C-4D72-9F5E-CC1CF86F4FA0}" type="presOf" srcId="{470436C2-AB8C-44D2-A601-D202EF28CAB9}" destId="{3DD09294-5F9F-4C06-936A-492DC7D5A585}" srcOrd="0" destOrd="0" presId="urn:microsoft.com/office/officeart/2005/8/layout/list1"/>
    <dgm:cxn modelId="{83FBF602-A780-4882-955A-779F1956146C}" type="presOf" srcId="{784C4D9C-6BD9-46A6-818E-2F9E32A0005D}" destId="{2357D977-DAFF-479C-8136-67DDB17D8E66}" srcOrd="1" destOrd="0" presId="urn:microsoft.com/office/officeart/2005/8/layout/list1"/>
    <dgm:cxn modelId="{327E9706-33AB-4F92-8E73-B7D06D303B99}" srcId="{2B69C150-C962-46ED-A032-6DFF25CF63C4}" destId="{1020083C-7C8A-4790-BFFE-D0EDD2BBCCC6}" srcOrd="3" destOrd="0" parTransId="{0D110E38-C9C2-46D0-9CB8-8E19E92BD63A}" sibTransId="{DACB853D-76EF-458E-BC1F-F47E14A032B7}"/>
    <dgm:cxn modelId="{32E6360B-3755-4D38-8AB6-CAC505AB303E}" srcId="{B52194AD-BC1D-40A5-8061-74ED970CF0EC}" destId="{2B69C150-C962-46ED-A032-6DFF25CF63C4}" srcOrd="2" destOrd="0" parTransId="{985FED35-869E-42B1-BCFA-A365B4BDACEE}" sibTransId="{C2F2AFDD-9240-4783-9934-D9D85FC72453}"/>
    <dgm:cxn modelId="{A510CD11-2EAE-41CF-82B7-EC0CEA464A8F}" type="presOf" srcId="{1020083C-7C8A-4790-BFFE-D0EDD2BBCCC6}" destId="{F3406335-0E8F-46DB-BA32-EC853703EEBF}" srcOrd="0" destOrd="3" presId="urn:microsoft.com/office/officeart/2005/8/layout/list1"/>
    <dgm:cxn modelId="{0848D119-EC76-4E00-BCF5-254AB4BBEC8B}" srcId="{784C4D9C-6BD9-46A6-818E-2F9E32A0005D}" destId="{7C43E9BD-16F5-4186-AAD6-A528527DF7D8}" srcOrd="1" destOrd="0" parTransId="{3E437CAE-F938-407D-B566-13A9A30C22FA}" sibTransId="{93BEA0B7-8212-4D41-A762-31BBC76B833A}"/>
    <dgm:cxn modelId="{63063B1B-2AFE-4EAC-ACF1-A96E9ECC3EC5}" type="presOf" srcId="{2B69C150-C962-46ED-A032-6DFF25CF63C4}" destId="{CB1614CD-E96A-4E4F-A635-D8C493FBB40F}" srcOrd="1" destOrd="0" presId="urn:microsoft.com/office/officeart/2005/8/layout/list1"/>
    <dgm:cxn modelId="{92927129-6920-42C8-AA16-20E485927EE8}" srcId="{470436C2-AB8C-44D2-A601-D202EF28CAB9}" destId="{32869383-F9B8-4505-B803-6C1891D58CD3}" srcOrd="0" destOrd="0" parTransId="{712A3DD4-4E93-49B3-A74D-8735AA86820C}" sibTransId="{A8239A4A-A2A3-49B6-BF86-87A1A6A58E64}"/>
    <dgm:cxn modelId="{77D5D732-FE1E-404C-A190-4A8706D07789}" type="presOf" srcId="{784C4D9C-6BD9-46A6-818E-2F9E32A0005D}" destId="{173CD2AE-53BB-40A6-BC07-FEF3F61007B9}" srcOrd="0" destOrd="0" presId="urn:microsoft.com/office/officeart/2005/8/layout/list1"/>
    <dgm:cxn modelId="{109A603F-E4C0-4181-811A-D26D39194D47}" type="presOf" srcId="{3DFF7FDC-9489-4CF8-BFD4-A31B235ACBBE}" destId="{4C34556E-C21B-4B50-BF49-01BD729A90E1}" srcOrd="0" destOrd="1" presId="urn:microsoft.com/office/officeart/2005/8/layout/list1"/>
    <dgm:cxn modelId="{ADD64242-AC47-4D8E-B6CF-E68B6EBBE21C}" srcId="{2B69C150-C962-46ED-A032-6DFF25CF63C4}" destId="{F8C565CB-F02F-49DD-8F1A-E2D32306B445}" srcOrd="0" destOrd="0" parTransId="{116086E4-3DA2-4410-9B39-9F62847B9BDE}" sibTransId="{CF4455B3-6B7C-4013-9023-23B5421D7AF5}"/>
    <dgm:cxn modelId="{D7C18543-DBFC-4485-972C-5D31603EB8AA}" srcId="{784C4D9C-6BD9-46A6-818E-2F9E32A0005D}" destId="{B93C26C7-2482-4548-85AC-4DAC910E728E}" srcOrd="0" destOrd="0" parTransId="{5673CFD9-9C52-4762-977B-D02A6A4A6A56}" sibTransId="{914FB94A-B299-4592-B9BC-1812E6FEF286}"/>
    <dgm:cxn modelId="{C22E1B69-EE2E-436D-9330-990E15B2381E}" type="presOf" srcId="{F8C565CB-F02F-49DD-8F1A-E2D32306B445}" destId="{F3406335-0E8F-46DB-BA32-EC853703EEBF}" srcOrd="0" destOrd="0" presId="urn:microsoft.com/office/officeart/2005/8/layout/list1"/>
    <dgm:cxn modelId="{08FB4349-6E64-4F64-BEA1-DA4488005E58}" srcId="{2B69C150-C962-46ED-A032-6DFF25CF63C4}" destId="{F8D0299B-07F9-4A9F-9E40-884512266F1A}" srcOrd="2" destOrd="0" parTransId="{8914470E-0192-4BDA-8C03-C5C08771C062}" sibTransId="{D7756534-EB6B-4831-A973-1A0FD43EC55C}"/>
    <dgm:cxn modelId="{5597856C-7E32-4104-8EF3-9F46CD6A06E3}" type="presOf" srcId="{F8D0299B-07F9-4A9F-9E40-884512266F1A}" destId="{F3406335-0E8F-46DB-BA32-EC853703EEBF}" srcOrd="0" destOrd="2" presId="urn:microsoft.com/office/officeart/2005/8/layout/list1"/>
    <dgm:cxn modelId="{1F733E6D-6FD0-47B2-B055-32CD678CB19B}" srcId="{2B69C150-C962-46ED-A032-6DFF25CF63C4}" destId="{7192DF56-5047-4D75-87E8-BB51ABDFDDD4}" srcOrd="1" destOrd="0" parTransId="{03AA9E84-DF52-47CF-A2B0-A2C6000D91AB}" sibTransId="{2EC1F216-66AA-4E94-B69A-607BA4FF78AE}"/>
    <dgm:cxn modelId="{E53A4A53-51EB-4BF9-B11F-E44A3E53656B}" type="presOf" srcId="{7192DF56-5047-4D75-87E8-BB51ABDFDDD4}" destId="{F3406335-0E8F-46DB-BA32-EC853703EEBF}" srcOrd="0" destOrd="1" presId="urn:microsoft.com/office/officeart/2005/8/layout/list1"/>
    <dgm:cxn modelId="{96F8BD53-874D-4984-BDEE-0ACF8061899F}" type="presOf" srcId="{B52194AD-BC1D-40A5-8061-74ED970CF0EC}" destId="{84BA3A75-A24A-4271-9B70-389ECD9DFBF6}" srcOrd="0" destOrd="0" presId="urn:microsoft.com/office/officeart/2005/8/layout/list1"/>
    <dgm:cxn modelId="{82812E7A-E716-4A0C-9961-FAD18433A96E}" type="presOf" srcId="{2B69C150-C962-46ED-A032-6DFF25CF63C4}" destId="{2026B4BC-F463-4990-A9C9-BCBF539F8BA1}" srcOrd="0" destOrd="0" presId="urn:microsoft.com/office/officeart/2005/8/layout/list1"/>
    <dgm:cxn modelId="{DAF67C81-49BE-4EA6-A312-C8A4C7FCACEF}" srcId="{470436C2-AB8C-44D2-A601-D202EF28CAB9}" destId="{3DFF7FDC-9489-4CF8-BFD4-A31B235ACBBE}" srcOrd="1" destOrd="0" parTransId="{8078CFCF-DD54-4C02-B38B-5EF7AE4999FB}" sibTransId="{466144E0-BECE-4605-A444-4FBDB334BBC3}"/>
    <dgm:cxn modelId="{B6039897-FF53-436E-9D21-A81BB9EB7FD1}" type="presOf" srcId="{470436C2-AB8C-44D2-A601-D202EF28CAB9}" destId="{32EC0FD5-EA85-4C1C-83AD-8F131175480E}" srcOrd="1" destOrd="0" presId="urn:microsoft.com/office/officeart/2005/8/layout/list1"/>
    <dgm:cxn modelId="{57F85D98-2A21-4724-A476-FAC4533A64E0}" type="presOf" srcId="{7C43E9BD-16F5-4186-AAD6-A528527DF7D8}" destId="{ED455A6D-CA1A-48C6-8499-7BA5BC1585F1}" srcOrd="0" destOrd="1" presId="urn:microsoft.com/office/officeart/2005/8/layout/list1"/>
    <dgm:cxn modelId="{203211AC-9829-469F-A96C-4254E2AF822D}" type="presOf" srcId="{B93C26C7-2482-4548-85AC-4DAC910E728E}" destId="{ED455A6D-CA1A-48C6-8499-7BA5BC1585F1}" srcOrd="0" destOrd="0" presId="urn:microsoft.com/office/officeart/2005/8/layout/list1"/>
    <dgm:cxn modelId="{F942B8C5-7323-42C5-81E3-24148E3D8472}" srcId="{B52194AD-BC1D-40A5-8061-74ED970CF0EC}" destId="{470436C2-AB8C-44D2-A601-D202EF28CAB9}" srcOrd="0" destOrd="0" parTransId="{5730B730-F013-48B6-BBEF-5A501064EB00}" sibTransId="{2125FE7A-30E1-4461-8054-0105ED556DC5}"/>
    <dgm:cxn modelId="{68FBF7F1-EB7A-46E7-BD0D-74E7A15C44EB}" type="presOf" srcId="{32869383-F9B8-4505-B803-6C1891D58CD3}" destId="{4C34556E-C21B-4B50-BF49-01BD729A90E1}" srcOrd="0" destOrd="0" presId="urn:microsoft.com/office/officeart/2005/8/layout/list1"/>
    <dgm:cxn modelId="{46802EFC-9BBB-47EF-8ED9-9055FA2CDFB1}" srcId="{B52194AD-BC1D-40A5-8061-74ED970CF0EC}" destId="{784C4D9C-6BD9-46A6-818E-2F9E32A0005D}" srcOrd="1" destOrd="0" parTransId="{8A955203-16FE-4E4A-A198-0745DE545A9D}" sibTransId="{C821C06E-AE69-427E-BAC3-DD095C5F5DE2}"/>
    <dgm:cxn modelId="{D5DECE8E-368A-4524-9F37-41B667C8C14A}" type="presParOf" srcId="{84BA3A75-A24A-4271-9B70-389ECD9DFBF6}" destId="{CBA9469A-9701-4C93-A742-6D36FF63C30E}" srcOrd="0" destOrd="0" presId="urn:microsoft.com/office/officeart/2005/8/layout/list1"/>
    <dgm:cxn modelId="{DE4A59CA-966A-4498-9CDC-D0D3F78BBD69}" type="presParOf" srcId="{CBA9469A-9701-4C93-A742-6D36FF63C30E}" destId="{3DD09294-5F9F-4C06-936A-492DC7D5A585}" srcOrd="0" destOrd="0" presId="urn:microsoft.com/office/officeart/2005/8/layout/list1"/>
    <dgm:cxn modelId="{93FADCC2-4622-4527-885A-F1F982BCC6FA}" type="presParOf" srcId="{CBA9469A-9701-4C93-A742-6D36FF63C30E}" destId="{32EC0FD5-EA85-4C1C-83AD-8F131175480E}" srcOrd="1" destOrd="0" presId="urn:microsoft.com/office/officeart/2005/8/layout/list1"/>
    <dgm:cxn modelId="{9B4B45D9-7053-41BF-AE21-5F5276F0C079}" type="presParOf" srcId="{84BA3A75-A24A-4271-9B70-389ECD9DFBF6}" destId="{58D8191B-6633-47CF-A74F-8F20DA420A64}" srcOrd="1" destOrd="0" presId="urn:microsoft.com/office/officeart/2005/8/layout/list1"/>
    <dgm:cxn modelId="{47632388-D80F-4952-8650-4830A9AF9E98}" type="presParOf" srcId="{84BA3A75-A24A-4271-9B70-389ECD9DFBF6}" destId="{4C34556E-C21B-4B50-BF49-01BD729A90E1}" srcOrd="2" destOrd="0" presId="urn:microsoft.com/office/officeart/2005/8/layout/list1"/>
    <dgm:cxn modelId="{90CEB4A7-5C71-444E-96AA-1E8621B0A7D2}" type="presParOf" srcId="{84BA3A75-A24A-4271-9B70-389ECD9DFBF6}" destId="{818374DF-7017-4743-882B-3EB64F55D0F7}" srcOrd="3" destOrd="0" presId="urn:microsoft.com/office/officeart/2005/8/layout/list1"/>
    <dgm:cxn modelId="{AF126434-DF11-4F5C-9C31-D73CB7049D68}" type="presParOf" srcId="{84BA3A75-A24A-4271-9B70-389ECD9DFBF6}" destId="{2EE6342A-A404-4891-AF14-02EED28C4C68}" srcOrd="4" destOrd="0" presId="urn:microsoft.com/office/officeart/2005/8/layout/list1"/>
    <dgm:cxn modelId="{9F5EF0EE-6CE3-4D66-9238-9F7084151490}" type="presParOf" srcId="{2EE6342A-A404-4891-AF14-02EED28C4C68}" destId="{173CD2AE-53BB-40A6-BC07-FEF3F61007B9}" srcOrd="0" destOrd="0" presId="urn:microsoft.com/office/officeart/2005/8/layout/list1"/>
    <dgm:cxn modelId="{46AA30F2-B373-4954-8EB6-D465B9CD7AFB}" type="presParOf" srcId="{2EE6342A-A404-4891-AF14-02EED28C4C68}" destId="{2357D977-DAFF-479C-8136-67DDB17D8E66}" srcOrd="1" destOrd="0" presId="urn:microsoft.com/office/officeart/2005/8/layout/list1"/>
    <dgm:cxn modelId="{0ADEBFDD-E0BF-48A8-8E3C-7068D16B7602}" type="presParOf" srcId="{84BA3A75-A24A-4271-9B70-389ECD9DFBF6}" destId="{ACDE6416-880B-4532-9721-72A2214B2A6E}" srcOrd="5" destOrd="0" presId="urn:microsoft.com/office/officeart/2005/8/layout/list1"/>
    <dgm:cxn modelId="{D3B3B6AD-1C70-48F9-900E-027EF2F03625}" type="presParOf" srcId="{84BA3A75-A24A-4271-9B70-389ECD9DFBF6}" destId="{ED455A6D-CA1A-48C6-8499-7BA5BC1585F1}" srcOrd="6" destOrd="0" presId="urn:microsoft.com/office/officeart/2005/8/layout/list1"/>
    <dgm:cxn modelId="{DA337B63-7FD3-4E45-A729-7631A420029E}" type="presParOf" srcId="{84BA3A75-A24A-4271-9B70-389ECD9DFBF6}" destId="{A0536622-229C-457B-B1F4-B45EACA5B2F4}" srcOrd="7" destOrd="0" presId="urn:microsoft.com/office/officeart/2005/8/layout/list1"/>
    <dgm:cxn modelId="{72306458-2052-4057-BB52-AEE4D17F6F2B}" type="presParOf" srcId="{84BA3A75-A24A-4271-9B70-389ECD9DFBF6}" destId="{923A6FB7-BA68-4644-B318-3E2F0D131113}" srcOrd="8" destOrd="0" presId="urn:microsoft.com/office/officeart/2005/8/layout/list1"/>
    <dgm:cxn modelId="{B034D270-B279-4A4F-AEE0-F9041FA676C8}" type="presParOf" srcId="{923A6FB7-BA68-4644-B318-3E2F0D131113}" destId="{2026B4BC-F463-4990-A9C9-BCBF539F8BA1}" srcOrd="0" destOrd="0" presId="urn:microsoft.com/office/officeart/2005/8/layout/list1"/>
    <dgm:cxn modelId="{EC866FE5-75D2-49B2-AC6C-2303F0F9D0AC}" type="presParOf" srcId="{923A6FB7-BA68-4644-B318-3E2F0D131113}" destId="{CB1614CD-E96A-4E4F-A635-D8C493FBB40F}" srcOrd="1" destOrd="0" presId="urn:microsoft.com/office/officeart/2005/8/layout/list1"/>
    <dgm:cxn modelId="{ADBB460E-75CD-4321-87ED-414AFDC24249}" type="presParOf" srcId="{84BA3A75-A24A-4271-9B70-389ECD9DFBF6}" destId="{91CF48AC-7F1A-4D64-AFD6-8C50F87FB380}" srcOrd="9" destOrd="0" presId="urn:microsoft.com/office/officeart/2005/8/layout/list1"/>
    <dgm:cxn modelId="{9ECB27CC-DE56-4897-91E2-28E7F443ECF6}" type="presParOf" srcId="{84BA3A75-A24A-4271-9B70-389ECD9DFBF6}" destId="{F3406335-0E8F-46DB-BA32-EC853703EEB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322338-A70C-4C4F-840D-D94422B0A32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A340C92-6300-4157-B473-88E2DFE03BE5}">
      <dgm:prSet/>
      <dgm:spPr/>
      <dgm:t>
        <a:bodyPr/>
        <a:lstStyle/>
        <a:p>
          <a:r>
            <a:rPr lang="fr-RE" dirty="0"/>
            <a:t>Des enseignants</a:t>
          </a:r>
        </a:p>
        <a:p>
          <a:r>
            <a:rPr lang="fr-RE" dirty="0"/>
            <a:t>4 </a:t>
          </a:r>
          <a:endParaRPr lang="en-US" dirty="0"/>
        </a:p>
      </dgm:t>
    </dgm:pt>
    <dgm:pt modelId="{57B5CCC5-2D06-4E47-AF6D-8642CD0E9858}" type="parTrans" cxnId="{C4C0D5CF-1235-4858-8564-C403C7080DCB}">
      <dgm:prSet/>
      <dgm:spPr/>
      <dgm:t>
        <a:bodyPr/>
        <a:lstStyle/>
        <a:p>
          <a:endParaRPr lang="en-US"/>
        </a:p>
      </dgm:t>
    </dgm:pt>
    <dgm:pt modelId="{9939912E-C4FF-45D5-AD3C-DB261CF395F1}" type="sibTrans" cxnId="{C4C0D5CF-1235-4858-8564-C403C7080DCB}">
      <dgm:prSet/>
      <dgm:spPr/>
      <dgm:t>
        <a:bodyPr/>
        <a:lstStyle/>
        <a:p>
          <a:endParaRPr lang="en-US"/>
        </a:p>
      </dgm:t>
    </dgm:pt>
    <dgm:pt modelId="{375ED84E-EF9A-46E2-8D04-5CBD2D8C6DAE}">
      <dgm:prSet/>
      <dgm:spPr/>
      <dgm:t>
        <a:bodyPr/>
        <a:lstStyle/>
        <a:p>
          <a:r>
            <a:rPr lang="fr-RE" dirty="0"/>
            <a:t>Des AESH</a:t>
          </a:r>
        </a:p>
        <a:p>
          <a:r>
            <a:rPr lang="fr-RE" dirty="0"/>
            <a:t>2</a:t>
          </a:r>
          <a:endParaRPr lang="en-US" dirty="0"/>
        </a:p>
      </dgm:t>
    </dgm:pt>
    <dgm:pt modelId="{87A01330-24FE-4597-A0C7-6BE59654FFE1}" type="parTrans" cxnId="{FDE3E527-0631-47BD-8744-13DDB46E6951}">
      <dgm:prSet/>
      <dgm:spPr/>
      <dgm:t>
        <a:bodyPr/>
        <a:lstStyle/>
        <a:p>
          <a:endParaRPr lang="en-US"/>
        </a:p>
      </dgm:t>
    </dgm:pt>
    <dgm:pt modelId="{9C2960B7-E608-4C61-B3AF-2104164BC014}" type="sibTrans" cxnId="{FDE3E527-0631-47BD-8744-13DDB46E6951}">
      <dgm:prSet/>
      <dgm:spPr/>
      <dgm:t>
        <a:bodyPr/>
        <a:lstStyle/>
        <a:p>
          <a:endParaRPr lang="en-US"/>
        </a:p>
      </dgm:t>
    </dgm:pt>
    <dgm:pt modelId="{76B9F7F1-7442-4C23-9F28-21F12B608A04}">
      <dgm:prSet/>
      <dgm:spPr/>
      <dgm:t>
        <a:bodyPr/>
        <a:lstStyle/>
        <a:p>
          <a:r>
            <a:rPr lang="fr-RE" dirty="0"/>
            <a:t>L’infirmière scolaire</a:t>
          </a:r>
        </a:p>
        <a:p>
          <a:r>
            <a:rPr lang="fr-RE" dirty="0"/>
            <a:t>1</a:t>
          </a:r>
          <a:endParaRPr lang="en-US" dirty="0"/>
        </a:p>
      </dgm:t>
    </dgm:pt>
    <dgm:pt modelId="{9A966D2F-A388-49D0-8403-9B02FF4EA82A}" type="parTrans" cxnId="{47EB6806-CD86-4A42-A580-477C54CDAF82}">
      <dgm:prSet/>
      <dgm:spPr/>
      <dgm:t>
        <a:bodyPr/>
        <a:lstStyle/>
        <a:p>
          <a:endParaRPr lang="en-US"/>
        </a:p>
      </dgm:t>
    </dgm:pt>
    <dgm:pt modelId="{8983258F-8FDA-4B2F-B644-19AD32FF6A28}" type="sibTrans" cxnId="{47EB6806-CD86-4A42-A580-477C54CDAF82}">
      <dgm:prSet/>
      <dgm:spPr/>
      <dgm:t>
        <a:bodyPr/>
        <a:lstStyle/>
        <a:p>
          <a:endParaRPr lang="en-US"/>
        </a:p>
      </dgm:t>
    </dgm:pt>
    <dgm:pt modelId="{10696EAD-D392-47FD-A448-4BAEEEDFAA5F}" type="pres">
      <dgm:prSet presAssocID="{ED322338-A70C-4C4F-840D-D94422B0A32D}" presName="hierChild1" presStyleCnt="0">
        <dgm:presLayoutVars>
          <dgm:chPref val="1"/>
          <dgm:dir/>
          <dgm:animOne val="branch"/>
          <dgm:animLvl val="lvl"/>
          <dgm:resizeHandles/>
        </dgm:presLayoutVars>
      </dgm:prSet>
      <dgm:spPr/>
    </dgm:pt>
    <dgm:pt modelId="{A21DB412-9844-4B93-8AD5-9E65AD5D6498}" type="pres">
      <dgm:prSet presAssocID="{7A340C92-6300-4157-B473-88E2DFE03BE5}" presName="hierRoot1" presStyleCnt="0"/>
      <dgm:spPr/>
    </dgm:pt>
    <dgm:pt modelId="{278C2182-7F0D-4772-B90E-B0A517714E9E}" type="pres">
      <dgm:prSet presAssocID="{7A340C92-6300-4157-B473-88E2DFE03BE5}" presName="composite" presStyleCnt="0"/>
      <dgm:spPr/>
    </dgm:pt>
    <dgm:pt modelId="{7E1111E9-0E75-4590-AEC0-933B8CFF74CC}" type="pres">
      <dgm:prSet presAssocID="{7A340C92-6300-4157-B473-88E2DFE03BE5}" presName="background" presStyleLbl="node0" presStyleIdx="0" presStyleCnt="3"/>
      <dgm:spPr/>
    </dgm:pt>
    <dgm:pt modelId="{E03AD6F7-53AE-4638-9169-E0CA8F309C22}" type="pres">
      <dgm:prSet presAssocID="{7A340C92-6300-4157-B473-88E2DFE03BE5}" presName="text" presStyleLbl="fgAcc0" presStyleIdx="0" presStyleCnt="3">
        <dgm:presLayoutVars>
          <dgm:chPref val="3"/>
        </dgm:presLayoutVars>
      </dgm:prSet>
      <dgm:spPr/>
    </dgm:pt>
    <dgm:pt modelId="{34E75E20-BFB7-470F-BFAD-311849514874}" type="pres">
      <dgm:prSet presAssocID="{7A340C92-6300-4157-B473-88E2DFE03BE5}" presName="hierChild2" presStyleCnt="0"/>
      <dgm:spPr/>
    </dgm:pt>
    <dgm:pt modelId="{631C0DB5-C5EE-43F8-A388-E7D394445156}" type="pres">
      <dgm:prSet presAssocID="{375ED84E-EF9A-46E2-8D04-5CBD2D8C6DAE}" presName="hierRoot1" presStyleCnt="0"/>
      <dgm:spPr/>
    </dgm:pt>
    <dgm:pt modelId="{E76F8ABD-A44E-496E-AB4F-09D74904C879}" type="pres">
      <dgm:prSet presAssocID="{375ED84E-EF9A-46E2-8D04-5CBD2D8C6DAE}" presName="composite" presStyleCnt="0"/>
      <dgm:spPr/>
    </dgm:pt>
    <dgm:pt modelId="{7FDF9DFB-44B8-4C48-B1B5-1F3953610655}" type="pres">
      <dgm:prSet presAssocID="{375ED84E-EF9A-46E2-8D04-5CBD2D8C6DAE}" presName="background" presStyleLbl="node0" presStyleIdx="1" presStyleCnt="3"/>
      <dgm:spPr/>
    </dgm:pt>
    <dgm:pt modelId="{FDE93FD3-35F4-4887-9B7E-B9FCD9CDB925}" type="pres">
      <dgm:prSet presAssocID="{375ED84E-EF9A-46E2-8D04-5CBD2D8C6DAE}" presName="text" presStyleLbl="fgAcc0" presStyleIdx="1" presStyleCnt="3" custLinFactNeighborX="-3919" custLinFactNeighborY="1281">
        <dgm:presLayoutVars>
          <dgm:chPref val="3"/>
        </dgm:presLayoutVars>
      </dgm:prSet>
      <dgm:spPr/>
    </dgm:pt>
    <dgm:pt modelId="{328B3211-C982-4ACE-A9C8-2467D5A76448}" type="pres">
      <dgm:prSet presAssocID="{375ED84E-EF9A-46E2-8D04-5CBD2D8C6DAE}" presName="hierChild2" presStyleCnt="0"/>
      <dgm:spPr/>
    </dgm:pt>
    <dgm:pt modelId="{1FEFD937-E400-4D52-BF41-3D08D49CC136}" type="pres">
      <dgm:prSet presAssocID="{76B9F7F1-7442-4C23-9F28-21F12B608A04}" presName="hierRoot1" presStyleCnt="0"/>
      <dgm:spPr/>
    </dgm:pt>
    <dgm:pt modelId="{A87B543C-9952-4E01-AF2F-8A5297FDFF88}" type="pres">
      <dgm:prSet presAssocID="{76B9F7F1-7442-4C23-9F28-21F12B608A04}" presName="composite" presStyleCnt="0"/>
      <dgm:spPr/>
    </dgm:pt>
    <dgm:pt modelId="{83F1EEC9-7E61-4BD4-B3FA-E94D28C522FC}" type="pres">
      <dgm:prSet presAssocID="{76B9F7F1-7442-4C23-9F28-21F12B608A04}" presName="background" presStyleLbl="node0" presStyleIdx="2" presStyleCnt="3"/>
      <dgm:spPr/>
    </dgm:pt>
    <dgm:pt modelId="{F8738567-9B58-4B86-B78C-A82001DBFFBB}" type="pres">
      <dgm:prSet presAssocID="{76B9F7F1-7442-4C23-9F28-21F12B608A04}" presName="text" presStyleLbl="fgAcc0" presStyleIdx="2" presStyleCnt="3">
        <dgm:presLayoutVars>
          <dgm:chPref val="3"/>
        </dgm:presLayoutVars>
      </dgm:prSet>
      <dgm:spPr/>
    </dgm:pt>
    <dgm:pt modelId="{E2FD6555-63DD-49BA-90AA-7EBD3DDC4BD4}" type="pres">
      <dgm:prSet presAssocID="{76B9F7F1-7442-4C23-9F28-21F12B608A04}" presName="hierChild2" presStyleCnt="0"/>
      <dgm:spPr/>
    </dgm:pt>
  </dgm:ptLst>
  <dgm:cxnLst>
    <dgm:cxn modelId="{47EB6806-CD86-4A42-A580-477C54CDAF82}" srcId="{ED322338-A70C-4C4F-840D-D94422B0A32D}" destId="{76B9F7F1-7442-4C23-9F28-21F12B608A04}" srcOrd="2" destOrd="0" parTransId="{9A966D2F-A388-49D0-8403-9B02FF4EA82A}" sibTransId="{8983258F-8FDA-4B2F-B644-19AD32FF6A28}"/>
    <dgm:cxn modelId="{FDE3E527-0631-47BD-8744-13DDB46E6951}" srcId="{ED322338-A70C-4C4F-840D-D94422B0A32D}" destId="{375ED84E-EF9A-46E2-8D04-5CBD2D8C6DAE}" srcOrd="1" destOrd="0" parTransId="{87A01330-24FE-4597-A0C7-6BE59654FFE1}" sibTransId="{9C2960B7-E608-4C61-B3AF-2104164BC014}"/>
    <dgm:cxn modelId="{A907328E-AA9D-4A2A-B1B9-9C72A42C9ED6}" type="presOf" srcId="{7A340C92-6300-4157-B473-88E2DFE03BE5}" destId="{E03AD6F7-53AE-4638-9169-E0CA8F309C22}" srcOrd="0" destOrd="0" presId="urn:microsoft.com/office/officeart/2005/8/layout/hierarchy1"/>
    <dgm:cxn modelId="{470C21B4-87C6-4E5C-8B8D-A6AA28AAD6EE}" type="presOf" srcId="{375ED84E-EF9A-46E2-8D04-5CBD2D8C6DAE}" destId="{FDE93FD3-35F4-4887-9B7E-B9FCD9CDB925}" srcOrd="0" destOrd="0" presId="urn:microsoft.com/office/officeart/2005/8/layout/hierarchy1"/>
    <dgm:cxn modelId="{034389C6-ABE7-4417-93A7-3CDA5342C2D3}" type="presOf" srcId="{ED322338-A70C-4C4F-840D-D94422B0A32D}" destId="{10696EAD-D392-47FD-A448-4BAEEEDFAA5F}" srcOrd="0" destOrd="0" presId="urn:microsoft.com/office/officeart/2005/8/layout/hierarchy1"/>
    <dgm:cxn modelId="{C4C0D5CF-1235-4858-8564-C403C7080DCB}" srcId="{ED322338-A70C-4C4F-840D-D94422B0A32D}" destId="{7A340C92-6300-4157-B473-88E2DFE03BE5}" srcOrd="0" destOrd="0" parTransId="{57B5CCC5-2D06-4E47-AF6D-8642CD0E9858}" sibTransId="{9939912E-C4FF-45D5-AD3C-DB261CF395F1}"/>
    <dgm:cxn modelId="{C746F4D1-CEF6-41E4-9C48-CD4CA46A4731}" type="presOf" srcId="{76B9F7F1-7442-4C23-9F28-21F12B608A04}" destId="{F8738567-9B58-4B86-B78C-A82001DBFFBB}" srcOrd="0" destOrd="0" presId="urn:microsoft.com/office/officeart/2005/8/layout/hierarchy1"/>
    <dgm:cxn modelId="{F5D1D025-4BFB-4BA2-85A7-FFBA86B1FBF5}" type="presParOf" srcId="{10696EAD-D392-47FD-A448-4BAEEEDFAA5F}" destId="{A21DB412-9844-4B93-8AD5-9E65AD5D6498}" srcOrd="0" destOrd="0" presId="urn:microsoft.com/office/officeart/2005/8/layout/hierarchy1"/>
    <dgm:cxn modelId="{FC4F144F-0EFF-4BD6-A92B-0E64BCEAA6D0}" type="presParOf" srcId="{A21DB412-9844-4B93-8AD5-9E65AD5D6498}" destId="{278C2182-7F0D-4772-B90E-B0A517714E9E}" srcOrd="0" destOrd="0" presId="urn:microsoft.com/office/officeart/2005/8/layout/hierarchy1"/>
    <dgm:cxn modelId="{2E1B1430-1F4B-402D-BF04-C2A1DC8E903A}" type="presParOf" srcId="{278C2182-7F0D-4772-B90E-B0A517714E9E}" destId="{7E1111E9-0E75-4590-AEC0-933B8CFF74CC}" srcOrd="0" destOrd="0" presId="urn:microsoft.com/office/officeart/2005/8/layout/hierarchy1"/>
    <dgm:cxn modelId="{534350CD-A13A-4873-AC88-C3FC4C2B0B0A}" type="presParOf" srcId="{278C2182-7F0D-4772-B90E-B0A517714E9E}" destId="{E03AD6F7-53AE-4638-9169-E0CA8F309C22}" srcOrd="1" destOrd="0" presId="urn:microsoft.com/office/officeart/2005/8/layout/hierarchy1"/>
    <dgm:cxn modelId="{E317369F-7128-470E-A4F7-65AD25FC1D13}" type="presParOf" srcId="{A21DB412-9844-4B93-8AD5-9E65AD5D6498}" destId="{34E75E20-BFB7-470F-BFAD-311849514874}" srcOrd="1" destOrd="0" presId="urn:microsoft.com/office/officeart/2005/8/layout/hierarchy1"/>
    <dgm:cxn modelId="{F907D64D-7D28-41E3-B67E-001CDF347A0F}" type="presParOf" srcId="{10696EAD-D392-47FD-A448-4BAEEEDFAA5F}" destId="{631C0DB5-C5EE-43F8-A388-E7D394445156}" srcOrd="1" destOrd="0" presId="urn:microsoft.com/office/officeart/2005/8/layout/hierarchy1"/>
    <dgm:cxn modelId="{962B35B8-E0A8-44D3-95B4-F6B6076D8B94}" type="presParOf" srcId="{631C0DB5-C5EE-43F8-A388-E7D394445156}" destId="{E76F8ABD-A44E-496E-AB4F-09D74904C879}" srcOrd="0" destOrd="0" presId="urn:microsoft.com/office/officeart/2005/8/layout/hierarchy1"/>
    <dgm:cxn modelId="{1DB81E98-FEFC-4D2C-9975-D4BEC0D6E017}" type="presParOf" srcId="{E76F8ABD-A44E-496E-AB4F-09D74904C879}" destId="{7FDF9DFB-44B8-4C48-B1B5-1F3953610655}" srcOrd="0" destOrd="0" presId="urn:microsoft.com/office/officeart/2005/8/layout/hierarchy1"/>
    <dgm:cxn modelId="{872322BA-A0AD-4471-B0C5-B335F50F8915}" type="presParOf" srcId="{E76F8ABD-A44E-496E-AB4F-09D74904C879}" destId="{FDE93FD3-35F4-4887-9B7E-B9FCD9CDB925}" srcOrd="1" destOrd="0" presId="urn:microsoft.com/office/officeart/2005/8/layout/hierarchy1"/>
    <dgm:cxn modelId="{E3A0BB8D-8D0E-421B-8061-E705626CD037}" type="presParOf" srcId="{631C0DB5-C5EE-43F8-A388-E7D394445156}" destId="{328B3211-C982-4ACE-A9C8-2467D5A76448}" srcOrd="1" destOrd="0" presId="urn:microsoft.com/office/officeart/2005/8/layout/hierarchy1"/>
    <dgm:cxn modelId="{45376C08-904E-43A5-9F70-324DFD8B8655}" type="presParOf" srcId="{10696EAD-D392-47FD-A448-4BAEEEDFAA5F}" destId="{1FEFD937-E400-4D52-BF41-3D08D49CC136}" srcOrd="2" destOrd="0" presId="urn:microsoft.com/office/officeart/2005/8/layout/hierarchy1"/>
    <dgm:cxn modelId="{4A9176F4-25F4-4F98-B026-768FF1067451}" type="presParOf" srcId="{1FEFD937-E400-4D52-BF41-3D08D49CC136}" destId="{A87B543C-9952-4E01-AF2F-8A5297FDFF88}" srcOrd="0" destOrd="0" presId="urn:microsoft.com/office/officeart/2005/8/layout/hierarchy1"/>
    <dgm:cxn modelId="{BC2881B7-1581-41B6-AE4F-2A8A3FDA2DCF}" type="presParOf" srcId="{A87B543C-9952-4E01-AF2F-8A5297FDFF88}" destId="{83F1EEC9-7E61-4BD4-B3FA-E94D28C522FC}" srcOrd="0" destOrd="0" presId="urn:microsoft.com/office/officeart/2005/8/layout/hierarchy1"/>
    <dgm:cxn modelId="{3CF04EE1-C206-455A-9DE3-CBEB07B154E4}" type="presParOf" srcId="{A87B543C-9952-4E01-AF2F-8A5297FDFF88}" destId="{F8738567-9B58-4B86-B78C-A82001DBFFBB}" srcOrd="1" destOrd="0" presId="urn:microsoft.com/office/officeart/2005/8/layout/hierarchy1"/>
    <dgm:cxn modelId="{76BE6ACC-F7D7-483F-8EF6-FC01D06AE8FE}" type="presParOf" srcId="{1FEFD937-E400-4D52-BF41-3D08D49CC136}" destId="{E2FD6555-63DD-49BA-90AA-7EBD3DDC4BD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B173F8-60DC-4E6A-9F6C-35AF2B36EE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74B2143-F36C-4B9A-B52A-AF829808D456}">
      <dgm:prSet/>
      <dgm:spPr/>
      <dgm:t>
        <a:bodyPr/>
        <a:lstStyle/>
        <a:p>
          <a:r>
            <a:rPr lang="fr-RE"/>
            <a:t>Le classeur global « Médiation par les pairs / la boite à outils» :1 : </a:t>
          </a:r>
          <a:r>
            <a:rPr lang="fr-FR">
              <a:hlinkClick xmlns:r="http://schemas.openxmlformats.org/officeDocument/2006/relationships" r:id="rId1"/>
            </a:rPr>
            <a:t>Médiation par les pairs (padlet.com)</a:t>
          </a:r>
          <a:r>
            <a:rPr lang="fr-FR"/>
            <a:t>, pour découvrir quand on n’y connaît rien</a:t>
          </a:r>
          <a:endParaRPr lang="en-US"/>
        </a:p>
      </dgm:t>
    </dgm:pt>
    <dgm:pt modelId="{3EE5AA3E-EF62-4E63-ABE8-2964C4794EDB}" type="parTrans" cxnId="{5E09A543-827B-4732-8D84-69B446E80D67}">
      <dgm:prSet/>
      <dgm:spPr/>
      <dgm:t>
        <a:bodyPr/>
        <a:lstStyle/>
        <a:p>
          <a:endParaRPr lang="en-US"/>
        </a:p>
      </dgm:t>
    </dgm:pt>
    <dgm:pt modelId="{07C634A0-6821-4C8E-81B5-C1767F2B1391}" type="sibTrans" cxnId="{5E09A543-827B-4732-8D84-69B446E80D67}">
      <dgm:prSet/>
      <dgm:spPr/>
      <dgm:t>
        <a:bodyPr/>
        <a:lstStyle/>
        <a:p>
          <a:endParaRPr lang="en-US"/>
        </a:p>
      </dgm:t>
    </dgm:pt>
    <dgm:pt modelId="{E90E354E-AE16-4153-9209-308F072FB6DD}">
      <dgm:prSet/>
      <dgm:spPr/>
      <dgm:t>
        <a:bodyPr/>
        <a:lstStyle/>
        <a:p>
          <a:r>
            <a:rPr lang="fr-RE" dirty="0"/>
            <a:t>Le classeur :  2 : </a:t>
          </a:r>
          <a:r>
            <a:rPr lang="fr-FR" dirty="0">
              <a:hlinkClick xmlns:r="http://schemas.openxmlformats.org/officeDocument/2006/relationships" r:id="rId2"/>
            </a:rPr>
            <a:t>Pour les animateurs (padlet.com)</a:t>
          </a:r>
          <a:r>
            <a:rPr lang="fr-FR" dirty="0"/>
            <a:t>  . Vous y trouverez les plannings, les fiches de suivis des élèves, des ressources pédagogiques en vrac (contes, vidéos, images, livrets…)</a:t>
          </a:r>
          <a:endParaRPr lang="en-US" dirty="0"/>
        </a:p>
      </dgm:t>
    </dgm:pt>
    <dgm:pt modelId="{D9564F6C-410F-4F25-AF94-624B3144412B}" type="parTrans" cxnId="{FF5EC946-4D67-4DB2-ACC6-C653278CFE8E}">
      <dgm:prSet/>
      <dgm:spPr/>
      <dgm:t>
        <a:bodyPr/>
        <a:lstStyle/>
        <a:p>
          <a:endParaRPr lang="en-US"/>
        </a:p>
      </dgm:t>
    </dgm:pt>
    <dgm:pt modelId="{FD021ED8-3079-4EA4-BB7A-63D8E1C9864F}" type="sibTrans" cxnId="{FF5EC946-4D67-4DB2-ACC6-C653278CFE8E}">
      <dgm:prSet/>
      <dgm:spPr/>
      <dgm:t>
        <a:bodyPr/>
        <a:lstStyle/>
        <a:p>
          <a:endParaRPr lang="en-US"/>
        </a:p>
      </dgm:t>
    </dgm:pt>
    <dgm:pt modelId="{B2530355-C0E2-4BFD-9F9C-180B159C09F2}">
      <dgm:prSet/>
      <dgm:spPr/>
      <dgm:t>
        <a:bodyPr/>
        <a:lstStyle/>
        <a:p>
          <a:r>
            <a:rPr lang="fr-FR" i="0" dirty="0"/>
            <a:t>Le classeur : 3 :  </a:t>
          </a:r>
          <a:r>
            <a:rPr lang="fr-FR" dirty="0">
              <a:hlinkClick xmlns:r="http://schemas.openxmlformats.org/officeDocument/2006/relationships" r:id="rId3"/>
            </a:rPr>
            <a:t>Les ateliers de la Médiation clés en main (padlet.com)</a:t>
          </a:r>
          <a:r>
            <a:rPr lang="fr-FR" dirty="0"/>
            <a:t> , </a:t>
          </a:r>
          <a:r>
            <a:rPr lang="fr-FR" b="1" i="0" dirty="0"/>
            <a:t>en </a:t>
          </a:r>
          <a:r>
            <a:rPr lang="fr-FR" i="0" dirty="0"/>
            <a:t>collaboration avec tous les animateurs : des dizaines d'heures de travail compilées pour vous faciliter la vie. Ce classeur vous propose des séances toutes faites;  à vou</a:t>
          </a:r>
          <a:r>
            <a:rPr lang="fr-FR" dirty="0"/>
            <a:t>s </a:t>
          </a:r>
          <a:r>
            <a:rPr lang="fr-FR" i="0" dirty="0"/>
            <a:t>de les adapter à votre guise, avec, la base, dans la première section, le livret pédagogique « Aborder la notion de conflit », conçu par l’équipe de </a:t>
          </a:r>
          <a:r>
            <a:rPr lang="fr-FR" i="0" dirty="0" err="1"/>
            <a:t>SupAgro</a:t>
          </a:r>
          <a:r>
            <a:rPr lang="fr-FR" i="0" dirty="0"/>
            <a:t> Florac.</a:t>
          </a:r>
          <a:endParaRPr lang="en-US" dirty="0"/>
        </a:p>
      </dgm:t>
    </dgm:pt>
    <dgm:pt modelId="{AA81764F-3C85-470B-9D8A-113B8F33C9A0}" type="parTrans" cxnId="{B7B9EC06-7ED1-46FF-9725-31C362CC8483}">
      <dgm:prSet/>
      <dgm:spPr/>
      <dgm:t>
        <a:bodyPr/>
        <a:lstStyle/>
        <a:p>
          <a:endParaRPr lang="en-US"/>
        </a:p>
      </dgm:t>
    </dgm:pt>
    <dgm:pt modelId="{D728A6DA-0EDC-44C9-97EC-1BF76E9E68ED}" type="sibTrans" cxnId="{B7B9EC06-7ED1-46FF-9725-31C362CC8483}">
      <dgm:prSet/>
      <dgm:spPr/>
      <dgm:t>
        <a:bodyPr/>
        <a:lstStyle/>
        <a:p>
          <a:endParaRPr lang="en-US"/>
        </a:p>
      </dgm:t>
    </dgm:pt>
    <dgm:pt modelId="{A60A08FA-5E4F-4A78-9AA0-CA67232F6B17}">
      <dgm:prSet/>
      <dgm:spPr/>
      <dgm:t>
        <a:bodyPr/>
        <a:lstStyle/>
        <a:p>
          <a:r>
            <a:rPr lang="fr-RE" u="sng"/>
            <a:t>Ce sont des outils collaboratifs et évolutifs : </a:t>
          </a:r>
          <a:r>
            <a:rPr lang="fr-RE" b="1"/>
            <a:t>à faire évoluer car scénario adéquat d’un atelier de 50’= 5’ de relaxation-concentration, 10’ d’échanges, 10’ d’activités, 10’ d’échanges, 10’ d’activités, 5’ de debrief environ</a:t>
          </a:r>
          <a:endParaRPr lang="en-US"/>
        </a:p>
      </dgm:t>
    </dgm:pt>
    <dgm:pt modelId="{D57356E7-102B-4FA6-89B2-9B4AC9BF41F5}" type="parTrans" cxnId="{0B56A71D-BFE7-40B2-8565-B3EB8DB26495}">
      <dgm:prSet/>
      <dgm:spPr/>
      <dgm:t>
        <a:bodyPr/>
        <a:lstStyle/>
        <a:p>
          <a:endParaRPr lang="en-US"/>
        </a:p>
      </dgm:t>
    </dgm:pt>
    <dgm:pt modelId="{3D6EFFAE-7A07-4EB8-8E90-FE97A0A66448}" type="sibTrans" cxnId="{0B56A71D-BFE7-40B2-8565-B3EB8DB26495}">
      <dgm:prSet/>
      <dgm:spPr/>
      <dgm:t>
        <a:bodyPr/>
        <a:lstStyle/>
        <a:p>
          <a:endParaRPr lang="en-US"/>
        </a:p>
      </dgm:t>
    </dgm:pt>
    <dgm:pt modelId="{03E6BBCD-E28D-4313-97FD-4887D453088C}" type="pres">
      <dgm:prSet presAssocID="{63B173F8-60DC-4E6A-9F6C-35AF2B36EEFD}" presName="diagram" presStyleCnt="0">
        <dgm:presLayoutVars>
          <dgm:dir/>
          <dgm:resizeHandles val="exact"/>
        </dgm:presLayoutVars>
      </dgm:prSet>
      <dgm:spPr/>
    </dgm:pt>
    <dgm:pt modelId="{3E12E379-8D88-4A70-A7EA-43C9D1B3D189}" type="pres">
      <dgm:prSet presAssocID="{A74B2143-F36C-4B9A-B52A-AF829808D456}" presName="node" presStyleLbl="node1" presStyleIdx="0" presStyleCnt="4">
        <dgm:presLayoutVars>
          <dgm:bulletEnabled val="1"/>
        </dgm:presLayoutVars>
      </dgm:prSet>
      <dgm:spPr/>
    </dgm:pt>
    <dgm:pt modelId="{A9068C1A-1F5F-48F1-89FC-C9A6D1FB85A1}" type="pres">
      <dgm:prSet presAssocID="{07C634A0-6821-4C8E-81B5-C1767F2B1391}" presName="sibTrans" presStyleCnt="0"/>
      <dgm:spPr/>
    </dgm:pt>
    <dgm:pt modelId="{046DB354-4E62-4807-BC84-5DAC3BDA41DE}" type="pres">
      <dgm:prSet presAssocID="{E90E354E-AE16-4153-9209-308F072FB6DD}" presName="node" presStyleLbl="node1" presStyleIdx="1" presStyleCnt="4">
        <dgm:presLayoutVars>
          <dgm:bulletEnabled val="1"/>
        </dgm:presLayoutVars>
      </dgm:prSet>
      <dgm:spPr/>
    </dgm:pt>
    <dgm:pt modelId="{E44E65FA-0494-499D-B64C-0C574DCA3C3C}" type="pres">
      <dgm:prSet presAssocID="{FD021ED8-3079-4EA4-BB7A-63D8E1C9864F}" presName="sibTrans" presStyleCnt="0"/>
      <dgm:spPr/>
    </dgm:pt>
    <dgm:pt modelId="{76AD062B-891F-482D-B9D0-10D77721FA50}" type="pres">
      <dgm:prSet presAssocID="{B2530355-C0E2-4BFD-9F9C-180B159C09F2}" presName="node" presStyleLbl="node1" presStyleIdx="2" presStyleCnt="4">
        <dgm:presLayoutVars>
          <dgm:bulletEnabled val="1"/>
        </dgm:presLayoutVars>
      </dgm:prSet>
      <dgm:spPr/>
    </dgm:pt>
    <dgm:pt modelId="{8EC69C21-62A8-4699-B1A0-80D622798698}" type="pres">
      <dgm:prSet presAssocID="{D728A6DA-0EDC-44C9-97EC-1BF76E9E68ED}" presName="sibTrans" presStyleCnt="0"/>
      <dgm:spPr/>
    </dgm:pt>
    <dgm:pt modelId="{905C1501-CB18-4A01-A3C1-F7DB98B51FEE}" type="pres">
      <dgm:prSet presAssocID="{A60A08FA-5E4F-4A78-9AA0-CA67232F6B17}" presName="node" presStyleLbl="node1" presStyleIdx="3" presStyleCnt="4">
        <dgm:presLayoutVars>
          <dgm:bulletEnabled val="1"/>
        </dgm:presLayoutVars>
      </dgm:prSet>
      <dgm:spPr/>
    </dgm:pt>
  </dgm:ptLst>
  <dgm:cxnLst>
    <dgm:cxn modelId="{B7B9EC06-7ED1-46FF-9725-31C362CC8483}" srcId="{63B173F8-60DC-4E6A-9F6C-35AF2B36EEFD}" destId="{B2530355-C0E2-4BFD-9F9C-180B159C09F2}" srcOrd="2" destOrd="0" parTransId="{AA81764F-3C85-470B-9D8A-113B8F33C9A0}" sibTransId="{D728A6DA-0EDC-44C9-97EC-1BF76E9E68ED}"/>
    <dgm:cxn modelId="{0B56A71D-BFE7-40B2-8565-B3EB8DB26495}" srcId="{63B173F8-60DC-4E6A-9F6C-35AF2B36EEFD}" destId="{A60A08FA-5E4F-4A78-9AA0-CA67232F6B17}" srcOrd="3" destOrd="0" parTransId="{D57356E7-102B-4FA6-89B2-9B4AC9BF41F5}" sibTransId="{3D6EFFAE-7A07-4EB8-8E90-FE97A0A66448}"/>
    <dgm:cxn modelId="{76B5F05E-A978-4672-B6E9-3BFCB3D667FE}" type="presOf" srcId="{B2530355-C0E2-4BFD-9F9C-180B159C09F2}" destId="{76AD062B-891F-482D-B9D0-10D77721FA50}" srcOrd="0" destOrd="0" presId="urn:microsoft.com/office/officeart/2005/8/layout/default"/>
    <dgm:cxn modelId="{D4AC1960-E781-4BE0-94F5-9F36FC7706FF}" type="presOf" srcId="{A60A08FA-5E4F-4A78-9AA0-CA67232F6B17}" destId="{905C1501-CB18-4A01-A3C1-F7DB98B51FEE}" srcOrd="0" destOrd="0" presId="urn:microsoft.com/office/officeart/2005/8/layout/default"/>
    <dgm:cxn modelId="{5E09A543-827B-4732-8D84-69B446E80D67}" srcId="{63B173F8-60DC-4E6A-9F6C-35AF2B36EEFD}" destId="{A74B2143-F36C-4B9A-B52A-AF829808D456}" srcOrd="0" destOrd="0" parTransId="{3EE5AA3E-EF62-4E63-ABE8-2964C4794EDB}" sibTransId="{07C634A0-6821-4C8E-81B5-C1767F2B1391}"/>
    <dgm:cxn modelId="{FF5EC946-4D67-4DB2-ACC6-C653278CFE8E}" srcId="{63B173F8-60DC-4E6A-9F6C-35AF2B36EEFD}" destId="{E90E354E-AE16-4153-9209-308F072FB6DD}" srcOrd="1" destOrd="0" parTransId="{D9564F6C-410F-4F25-AF94-624B3144412B}" sibTransId="{FD021ED8-3079-4EA4-BB7A-63D8E1C9864F}"/>
    <dgm:cxn modelId="{CDC5DC8F-0FAE-4EC5-B4E4-18F6A3DE1624}" type="presOf" srcId="{E90E354E-AE16-4153-9209-308F072FB6DD}" destId="{046DB354-4E62-4807-BC84-5DAC3BDA41DE}" srcOrd="0" destOrd="0" presId="urn:microsoft.com/office/officeart/2005/8/layout/default"/>
    <dgm:cxn modelId="{64087C96-F681-433F-A5E9-2618270FC751}" type="presOf" srcId="{A74B2143-F36C-4B9A-B52A-AF829808D456}" destId="{3E12E379-8D88-4A70-A7EA-43C9D1B3D189}" srcOrd="0" destOrd="0" presId="urn:microsoft.com/office/officeart/2005/8/layout/default"/>
    <dgm:cxn modelId="{4A9706BB-6DA5-49F1-BDDA-BA6C8EBEA957}" type="presOf" srcId="{63B173F8-60DC-4E6A-9F6C-35AF2B36EEFD}" destId="{03E6BBCD-E28D-4313-97FD-4887D453088C}" srcOrd="0" destOrd="0" presId="urn:microsoft.com/office/officeart/2005/8/layout/default"/>
    <dgm:cxn modelId="{2F3B7CF5-D0B4-4D28-B639-46128D99A948}" type="presParOf" srcId="{03E6BBCD-E28D-4313-97FD-4887D453088C}" destId="{3E12E379-8D88-4A70-A7EA-43C9D1B3D189}" srcOrd="0" destOrd="0" presId="urn:microsoft.com/office/officeart/2005/8/layout/default"/>
    <dgm:cxn modelId="{028B30D0-0E53-4CA2-A285-4E3150A3D788}" type="presParOf" srcId="{03E6BBCD-E28D-4313-97FD-4887D453088C}" destId="{A9068C1A-1F5F-48F1-89FC-C9A6D1FB85A1}" srcOrd="1" destOrd="0" presId="urn:microsoft.com/office/officeart/2005/8/layout/default"/>
    <dgm:cxn modelId="{96D92EF6-6851-4F1C-98DF-EC411B8AF1CB}" type="presParOf" srcId="{03E6BBCD-E28D-4313-97FD-4887D453088C}" destId="{046DB354-4E62-4807-BC84-5DAC3BDA41DE}" srcOrd="2" destOrd="0" presId="urn:microsoft.com/office/officeart/2005/8/layout/default"/>
    <dgm:cxn modelId="{D886C5FC-3FC4-40AE-98B5-389521CFCA40}" type="presParOf" srcId="{03E6BBCD-E28D-4313-97FD-4887D453088C}" destId="{E44E65FA-0494-499D-B64C-0C574DCA3C3C}" srcOrd="3" destOrd="0" presId="urn:microsoft.com/office/officeart/2005/8/layout/default"/>
    <dgm:cxn modelId="{BBF7C639-B911-4DA3-BEA3-8B80075B2197}" type="presParOf" srcId="{03E6BBCD-E28D-4313-97FD-4887D453088C}" destId="{76AD062B-891F-482D-B9D0-10D77721FA50}" srcOrd="4" destOrd="0" presId="urn:microsoft.com/office/officeart/2005/8/layout/default"/>
    <dgm:cxn modelId="{7644DA91-7473-4291-A76A-75C92AD7D818}" type="presParOf" srcId="{03E6BBCD-E28D-4313-97FD-4887D453088C}" destId="{8EC69C21-62A8-4699-B1A0-80D622798698}" srcOrd="5" destOrd="0" presId="urn:microsoft.com/office/officeart/2005/8/layout/default"/>
    <dgm:cxn modelId="{628E39C0-80F0-4600-B90B-1E786B9E2BCC}" type="presParOf" srcId="{03E6BBCD-E28D-4313-97FD-4887D453088C}" destId="{905C1501-CB18-4A01-A3C1-F7DB98B51FE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4556E-C21B-4B50-BF49-01BD729A90E1}">
      <dsp:nvSpPr>
        <dsp:cNvPr id="0" name=""/>
        <dsp:cNvSpPr/>
      </dsp:nvSpPr>
      <dsp:spPr>
        <a:xfrm>
          <a:off x="0" y="285385"/>
          <a:ext cx="6266011" cy="1063125"/>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312" tIns="312420" rIns="486312" bIns="106680" numCol="1" spcCol="1270" rtlCol="0" anchor="t" anchorCtr="0">
          <a:noAutofit/>
        </a:bodyPr>
        <a:lstStyle/>
        <a:p>
          <a:pPr marL="114300" lvl="1" indent="-114300" algn="l" defTabSz="666750" rtl="0">
            <a:lnSpc>
              <a:spcPct val="90000"/>
            </a:lnSpc>
            <a:spcBef>
              <a:spcPct val="0"/>
            </a:spcBef>
            <a:spcAft>
              <a:spcPct val="15000"/>
            </a:spcAft>
            <a:buChar char="•"/>
          </a:pPr>
          <a:r>
            <a:rPr lang="fr-FR" sz="1500" kern="1200" noProof="0" dirty="0"/>
            <a:t>Ateliers de niveau 1 : 1 lundi de l’intégration pour débuter puis 1h/s jusqu’aux vacances de mars</a:t>
          </a:r>
        </a:p>
        <a:p>
          <a:pPr marL="114300" lvl="1" indent="-114300" algn="l" defTabSz="666750" rtl="0">
            <a:lnSpc>
              <a:spcPct val="90000"/>
            </a:lnSpc>
            <a:spcBef>
              <a:spcPct val="0"/>
            </a:spcBef>
            <a:spcAft>
              <a:spcPct val="15000"/>
            </a:spcAft>
            <a:buChar char="•"/>
          </a:pPr>
          <a:r>
            <a:rPr lang="fr-FR" sz="1500" kern="1200" noProof="0" dirty="0"/>
            <a:t>Service </a:t>
          </a:r>
          <a:r>
            <a:rPr lang="fr-FR" sz="1500" kern="1200" noProof="0" dirty="0" err="1"/>
            <a:t>pronote</a:t>
          </a:r>
          <a:r>
            <a:rPr lang="fr-FR" sz="1500" kern="1200" noProof="0" dirty="0"/>
            <a:t> </a:t>
          </a:r>
        </a:p>
      </dsp:txBody>
      <dsp:txXfrm>
        <a:off x="0" y="285385"/>
        <a:ext cx="6266011" cy="1063125"/>
      </dsp:txXfrm>
    </dsp:sp>
    <dsp:sp modelId="{32EC0FD5-EA85-4C1C-83AD-8F131175480E}">
      <dsp:nvSpPr>
        <dsp:cNvPr id="0" name=""/>
        <dsp:cNvSpPr/>
      </dsp:nvSpPr>
      <dsp:spPr>
        <a:xfrm>
          <a:off x="313300" y="63985"/>
          <a:ext cx="4386207" cy="44280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788" tIns="0" rIns="165788" bIns="0" numCol="1" spcCol="1270" rtlCol="0" anchor="ctr" anchorCtr="0">
          <a:noAutofit/>
        </a:bodyPr>
        <a:lstStyle/>
        <a:p>
          <a:pPr marL="0" lvl="0" indent="0" algn="l" defTabSz="666750" rtl="0">
            <a:lnSpc>
              <a:spcPct val="90000"/>
            </a:lnSpc>
            <a:spcBef>
              <a:spcPct val="0"/>
            </a:spcBef>
            <a:spcAft>
              <a:spcPct val="35000"/>
            </a:spcAft>
            <a:buNone/>
          </a:pPr>
          <a:r>
            <a:rPr lang="fr-FR" sz="1500" kern="1200" noProof="0"/>
            <a:t>Seconde + CAPA 1</a:t>
          </a:r>
        </a:p>
      </dsp:txBody>
      <dsp:txXfrm>
        <a:off x="334916" y="85601"/>
        <a:ext cx="4342975" cy="399568"/>
      </dsp:txXfrm>
    </dsp:sp>
    <dsp:sp modelId="{ED455A6D-CA1A-48C6-8499-7BA5BC1585F1}">
      <dsp:nvSpPr>
        <dsp:cNvPr id="0" name=""/>
        <dsp:cNvSpPr/>
      </dsp:nvSpPr>
      <dsp:spPr>
        <a:xfrm>
          <a:off x="0" y="1650910"/>
          <a:ext cx="6266011" cy="1323000"/>
        </a:xfrm>
        <a:prstGeom prst="rect">
          <a:avLst/>
        </a:prstGeom>
        <a:solidFill>
          <a:schemeClr val="lt1">
            <a:alpha val="90000"/>
            <a:hueOff val="0"/>
            <a:satOff val="0"/>
            <a:lumOff val="0"/>
            <a:alphaOff val="0"/>
          </a:schemeClr>
        </a:solidFill>
        <a:ln w="9525" cap="rnd" cmpd="sng" algn="ctr">
          <a:solidFill>
            <a:schemeClr val="accent5">
              <a:hueOff val="-750404"/>
              <a:satOff val="510"/>
              <a:lumOff val="-392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312" tIns="312420" rIns="486312" bIns="106680" numCol="1" spcCol="1270" rtlCol="0" anchor="t" anchorCtr="0">
          <a:noAutofit/>
        </a:bodyPr>
        <a:lstStyle/>
        <a:p>
          <a:pPr marL="114300" lvl="1" indent="-114300" algn="l" defTabSz="666750" rtl="0">
            <a:lnSpc>
              <a:spcPct val="90000"/>
            </a:lnSpc>
            <a:spcBef>
              <a:spcPct val="0"/>
            </a:spcBef>
            <a:spcAft>
              <a:spcPct val="15000"/>
            </a:spcAft>
            <a:buChar char="•"/>
          </a:pPr>
          <a:r>
            <a:rPr lang="fr-FR" sz="1500" kern="1200" noProof="0" dirty="0"/>
            <a:t>Option Initiation à la Médiation (Niveau 2) :</a:t>
          </a:r>
        </a:p>
        <a:p>
          <a:pPr marL="114300" lvl="1" indent="-114300" algn="l" defTabSz="666750" rtl="0">
            <a:lnSpc>
              <a:spcPct val="90000"/>
            </a:lnSpc>
            <a:spcBef>
              <a:spcPct val="0"/>
            </a:spcBef>
            <a:spcAft>
              <a:spcPct val="15000"/>
            </a:spcAft>
            <a:buChar char="•"/>
          </a:pPr>
          <a:r>
            <a:rPr lang="fr-FR" sz="1500" kern="1200" noProof="0" dirty="0"/>
            <a:t> 1 jour de formation banalisé mardi 15 novembre puis</a:t>
          </a:r>
        </a:p>
        <a:p>
          <a:pPr marL="114300" lvl="1" indent="-114300" algn="l" defTabSz="666750" rtl="0">
            <a:lnSpc>
              <a:spcPct val="90000"/>
            </a:lnSpc>
            <a:spcBef>
              <a:spcPct val="0"/>
            </a:spcBef>
            <a:spcAft>
              <a:spcPct val="15000"/>
            </a:spcAft>
            <a:buChar char="•"/>
          </a:pPr>
          <a:r>
            <a:rPr lang="fr-FR" sz="1500" kern="1200" noProof="0" dirty="0"/>
            <a:t> 1 h / s = IB</a:t>
          </a:r>
        </a:p>
        <a:p>
          <a:pPr marL="114300" lvl="1" indent="-114300" algn="l" defTabSz="666750" rtl="0">
            <a:lnSpc>
              <a:spcPct val="90000"/>
            </a:lnSpc>
            <a:spcBef>
              <a:spcPct val="0"/>
            </a:spcBef>
            <a:spcAft>
              <a:spcPct val="15000"/>
            </a:spcAft>
            <a:buChar char="•"/>
          </a:pPr>
          <a:r>
            <a:rPr lang="fr-FR" sz="1500" kern="1200" noProof="0" dirty="0"/>
            <a:t>Service </a:t>
          </a:r>
          <a:r>
            <a:rPr lang="fr-FR" sz="1500" kern="1200" noProof="0" dirty="0" err="1"/>
            <a:t>pronote</a:t>
          </a:r>
          <a:r>
            <a:rPr lang="fr-FR" sz="1500" kern="1200" noProof="0" dirty="0"/>
            <a:t> </a:t>
          </a:r>
        </a:p>
      </dsp:txBody>
      <dsp:txXfrm>
        <a:off x="0" y="1650910"/>
        <a:ext cx="6266011" cy="1323000"/>
      </dsp:txXfrm>
    </dsp:sp>
    <dsp:sp modelId="{2357D977-DAFF-479C-8136-67DDB17D8E66}">
      <dsp:nvSpPr>
        <dsp:cNvPr id="0" name=""/>
        <dsp:cNvSpPr/>
      </dsp:nvSpPr>
      <dsp:spPr>
        <a:xfrm>
          <a:off x="313300" y="1429510"/>
          <a:ext cx="4386207" cy="442800"/>
        </a:xfrm>
        <a:prstGeom prst="roundRect">
          <a:avLst/>
        </a:prstGeom>
        <a:gradFill rotWithShape="0">
          <a:gsLst>
            <a:gs pos="0">
              <a:schemeClr val="accent5">
                <a:hueOff val="-750404"/>
                <a:satOff val="510"/>
                <a:lumOff val="-3921"/>
                <a:alphaOff val="0"/>
                <a:tint val="96000"/>
                <a:lumMod val="104000"/>
              </a:schemeClr>
            </a:gs>
            <a:gs pos="100000">
              <a:schemeClr val="accent5">
                <a:hueOff val="-750404"/>
                <a:satOff val="510"/>
                <a:lumOff val="-3921"/>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788" tIns="0" rIns="165788" bIns="0" numCol="1" spcCol="1270" rtlCol="0" anchor="ctr" anchorCtr="0">
          <a:noAutofit/>
        </a:bodyPr>
        <a:lstStyle/>
        <a:p>
          <a:pPr marL="0" lvl="0" indent="0" algn="l" defTabSz="666750" rtl="0">
            <a:lnSpc>
              <a:spcPct val="90000"/>
            </a:lnSpc>
            <a:spcBef>
              <a:spcPct val="0"/>
            </a:spcBef>
            <a:spcAft>
              <a:spcPct val="35000"/>
            </a:spcAft>
            <a:buNone/>
          </a:pPr>
          <a:r>
            <a:rPr lang="fr-FR" sz="1500" kern="1200" noProof="0"/>
            <a:t>Première</a:t>
          </a:r>
        </a:p>
      </dsp:txBody>
      <dsp:txXfrm>
        <a:off x="334916" y="1451126"/>
        <a:ext cx="4342975" cy="399568"/>
      </dsp:txXfrm>
    </dsp:sp>
    <dsp:sp modelId="{F3406335-0E8F-46DB-BA32-EC853703EEBF}">
      <dsp:nvSpPr>
        <dsp:cNvPr id="0" name=""/>
        <dsp:cNvSpPr/>
      </dsp:nvSpPr>
      <dsp:spPr>
        <a:xfrm>
          <a:off x="0" y="3276310"/>
          <a:ext cx="6266011" cy="1559250"/>
        </a:xfrm>
        <a:prstGeom prst="rect">
          <a:avLst/>
        </a:prstGeom>
        <a:solidFill>
          <a:schemeClr val="lt1">
            <a:alpha val="90000"/>
            <a:hueOff val="0"/>
            <a:satOff val="0"/>
            <a:lumOff val="0"/>
            <a:alphaOff val="0"/>
          </a:schemeClr>
        </a:solidFill>
        <a:ln w="9525" cap="rnd" cmpd="sng" algn="ctr">
          <a:solidFill>
            <a:schemeClr val="accent5">
              <a:hueOff val="-1500807"/>
              <a:satOff val="1019"/>
              <a:lumOff val="-78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312" tIns="312420" rIns="486312" bIns="106680" numCol="1" spcCol="1270" rtlCol="0" anchor="t" anchorCtr="0">
          <a:noAutofit/>
        </a:bodyPr>
        <a:lstStyle/>
        <a:p>
          <a:pPr marL="114300" lvl="1" indent="-114300" algn="l" defTabSz="666750" rtl="0">
            <a:lnSpc>
              <a:spcPct val="90000"/>
            </a:lnSpc>
            <a:spcBef>
              <a:spcPct val="0"/>
            </a:spcBef>
            <a:spcAft>
              <a:spcPct val="15000"/>
            </a:spcAft>
            <a:buChar char="•"/>
          </a:pPr>
          <a:r>
            <a:rPr lang="fr-FR" sz="1500" kern="1200" noProof="0"/>
            <a:t>14 élèves ont suivi l’option Initiation à la Médiation en 1</a:t>
          </a:r>
          <a:r>
            <a:rPr lang="fr-FR" sz="1500" kern="1200" baseline="30000" noProof="0"/>
            <a:t>ère</a:t>
          </a:r>
          <a:endParaRPr lang="fr-FR" sz="1500" kern="1200" noProof="0"/>
        </a:p>
        <a:p>
          <a:pPr marL="114300" lvl="1" indent="-114300" algn="l" defTabSz="666750" rtl="0">
            <a:lnSpc>
              <a:spcPct val="90000"/>
            </a:lnSpc>
            <a:spcBef>
              <a:spcPct val="0"/>
            </a:spcBef>
            <a:spcAft>
              <a:spcPct val="15000"/>
            </a:spcAft>
            <a:buChar char="•"/>
          </a:pPr>
          <a:r>
            <a:rPr lang="fr-FR" sz="1500" kern="1200" noProof="0"/>
            <a:t>En Terminale : mise en place du service de Médiateurs</a:t>
          </a:r>
        </a:p>
        <a:p>
          <a:pPr marL="114300" lvl="1" indent="-114300" algn="l" defTabSz="666750" rtl="0">
            <a:lnSpc>
              <a:spcPct val="90000"/>
            </a:lnSpc>
            <a:spcBef>
              <a:spcPct val="0"/>
            </a:spcBef>
            <a:spcAft>
              <a:spcPct val="15000"/>
            </a:spcAft>
            <a:buChar char="•"/>
          </a:pPr>
          <a:r>
            <a:rPr lang="fr-FR" sz="1500" kern="1200" noProof="0" dirty="0"/>
            <a:t> 1h/s à l’EDT + service </a:t>
          </a:r>
          <a:r>
            <a:rPr lang="fr-FR" sz="1500" kern="1200" noProof="0" dirty="0" err="1"/>
            <a:t>pronote</a:t>
          </a:r>
          <a:r>
            <a:rPr lang="fr-FR" sz="1500" kern="1200" noProof="0" dirty="0"/>
            <a:t>  = IB + référents adultes</a:t>
          </a:r>
        </a:p>
        <a:p>
          <a:pPr marL="114300" lvl="1" indent="-114300" algn="l" defTabSz="666750" rtl="0">
            <a:lnSpc>
              <a:spcPct val="90000"/>
            </a:lnSpc>
            <a:spcBef>
              <a:spcPct val="0"/>
            </a:spcBef>
            <a:spcAft>
              <a:spcPct val="15000"/>
            </a:spcAft>
            <a:buChar char="•"/>
          </a:pPr>
          <a:r>
            <a:rPr lang="fr-FR" sz="1500" kern="1200" noProof="0" dirty="0"/>
            <a:t>CCF « Unité facultative Engagement Citoyen »en avril (sauf BIT), E8 du Bac Pro</a:t>
          </a:r>
        </a:p>
      </dsp:txBody>
      <dsp:txXfrm>
        <a:off x="0" y="3276310"/>
        <a:ext cx="6266011" cy="1559250"/>
      </dsp:txXfrm>
    </dsp:sp>
    <dsp:sp modelId="{CB1614CD-E96A-4E4F-A635-D8C493FBB40F}">
      <dsp:nvSpPr>
        <dsp:cNvPr id="0" name=""/>
        <dsp:cNvSpPr/>
      </dsp:nvSpPr>
      <dsp:spPr>
        <a:xfrm>
          <a:off x="313300" y="3054911"/>
          <a:ext cx="4386207" cy="442800"/>
        </a:xfrm>
        <a:prstGeom prst="roundRect">
          <a:avLst/>
        </a:prstGeom>
        <a:gradFill rotWithShape="0">
          <a:gsLst>
            <a:gs pos="0">
              <a:schemeClr val="accent5">
                <a:hueOff val="-1500807"/>
                <a:satOff val="1019"/>
                <a:lumOff val="-7842"/>
                <a:alphaOff val="0"/>
                <a:tint val="96000"/>
                <a:lumMod val="104000"/>
              </a:schemeClr>
            </a:gs>
            <a:gs pos="100000">
              <a:schemeClr val="accent5">
                <a:hueOff val="-1500807"/>
                <a:satOff val="1019"/>
                <a:lumOff val="-7842"/>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788" tIns="0" rIns="165788" bIns="0" numCol="1" spcCol="1270" rtlCol="0" anchor="ctr" anchorCtr="0">
          <a:noAutofit/>
        </a:bodyPr>
        <a:lstStyle/>
        <a:p>
          <a:pPr marL="0" lvl="0" indent="0" algn="l" defTabSz="666750" rtl="0">
            <a:lnSpc>
              <a:spcPct val="90000"/>
            </a:lnSpc>
            <a:spcBef>
              <a:spcPct val="0"/>
            </a:spcBef>
            <a:spcAft>
              <a:spcPct val="35000"/>
            </a:spcAft>
            <a:buNone/>
          </a:pPr>
          <a:r>
            <a:rPr lang="fr-FR" sz="1500" kern="1200" noProof="0"/>
            <a:t>Terminale</a:t>
          </a:r>
        </a:p>
      </dsp:txBody>
      <dsp:txXfrm>
        <a:off x="334916" y="3076527"/>
        <a:ext cx="4342975"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111E9-0E75-4590-AEC0-933B8CFF74CC}">
      <dsp:nvSpPr>
        <dsp:cNvPr id="0" name=""/>
        <dsp:cNvSpPr/>
      </dsp:nvSpPr>
      <dsp:spPr>
        <a:xfrm>
          <a:off x="0" y="1663037"/>
          <a:ext cx="1756505" cy="111538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3AD6F7-53AE-4638-9169-E0CA8F309C22}">
      <dsp:nvSpPr>
        <dsp:cNvPr id="0" name=""/>
        <dsp:cNvSpPr/>
      </dsp:nvSpPr>
      <dsp:spPr>
        <a:xfrm>
          <a:off x="195167" y="1848446"/>
          <a:ext cx="1756505" cy="111538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RE" sz="1900" kern="1200" dirty="0"/>
            <a:t>Des enseignants</a:t>
          </a:r>
        </a:p>
        <a:p>
          <a:pPr marL="0" lvl="0" indent="0" algn="ctr" defTabSz="844550">
            <a:lnSpc>
              <a:spcPct val="90000"/>
            </a:lnSpc>
            <a:spcBef>
              <a:spcPct val="0"/>
            </a:spcBef>
            <a:spcAft>
              <a:spcPct val="35000"/>
            </a:spcAft>
            <a:buNone/>
          </a:pPr>
          <a:r>
            <a:rPr lang="fr-RE" sz="1900" kern="1200" dirty="0"/>
            <a:t>4 </a:t>
          </a:r>
          <a:endParaRPr lang="en-US" sz="1900" kern="1200" dirty="0"/>
        </a:p>
      </dsp:txBody>
      <dsp:txXfrm>
        <a:off x="227835" y="1881114"/>
        <a:ext cx="1691169" cy="1050044"/>
      </dsp:txXfrm>
    </dsp:sp>
    <dsp:sp modelId="{7FDF9DFB-44B8-4C48-B1B5-1F3953610655}">
      <dsp:nvSpPr>
        <dsp:cNvPr id="0" name=""/>
        <dsp:cNvSpPr/>
      </dsp:nvSpPr>
      <dsp:spPr>
        <a:xfrm>
          <a:off x="2078002" y="1677325"/>
          <a:ext cx="1756505" cy="111538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93FD3-35F4-4887-9B7E-B9FCD9CDB925}">
      <dsp:nvSpPr>
        <dsp:cNvPr id="0" name=""/>
        <dsp:cNvSpPr/>
      </dsp:nvSpPr>
      <dsp:spPr>
        <a:xfrm>
          <a:off x="2273169" y="1862734"/>
          <a:ext cx="1756505" cy="111538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RE" sz="1900" kern="1200" dirty="0"/>
            <a:t>Des AESH</a:t>
          </a:r>
        </a:p>
        <a:p>
          <a:pPr marL="0" lvl="0" indent="0" algn="ctr" defTabSz="844550">
            <a:lnSpc>
              <a:spcPct val="90000"/>
            </a:lnSpc>
            <a:spcBef>
              <a:spcPct val="0"/>
            </a:spcBef>
            <a:spcAft>
              <a:spcPct val="35000"/>
            </a:spcAft>
            <a:buNone/>
          </a:pPr>
          <a:r>
            <a:rPr lang="fr-RE" sz="1900" kern="1200" dirty="0"/>
            <a:t>2</a:t>
          </a:r>
          <a:endParaRPr lang="en-US" sz="1900" kern="1200" dirty="0"/>
        </a:p>
      </dsp:txBody>
      <dsp:txXfrm>
        <a:off x="2305837" y="1895402"/>
        <a:ext cx="1691169" cy="1050044"/>
      </dsp:txXfrm>
    </dsp:sp>
    <dsp:sp modelId="{83F1EEC9-7E61-4BD4-B3FA-E94D28C522FC}">
      <dsp:nvSpPr>
        <dsp:cNvPr id="0" name=""/>
        <dsp:cNvSpPr/>
      </dsp:nvSpPr>
      <dsp:spPr>
        <a:xfrm>
          <a:off x="4293679" y="1663037"/>
          <a:ext cx="1756505" cy="111538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38567-9B58-4B86-B78C-A82001DBFFBB}">
      <dsp:nvSpPr>
        <dsp:cNvPr id="0" name=""/>
        <dsp:cNvSpPr/>
      </dsp:nvSpPr>
      <dsp:spPr>
        <a:xfrm>
          <a:off x="4488846" y="1848446"/>
          <a:ext cx="1756505" cy="111538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RE" sz="1900" kern="1200" dirty="0"/>
            <a:t>L’infirmière scolaire</a:t>
          </a:r>
        </a:p>
        <a:p>
          <a:pPr marL="0" lvl="0" indent="0" algn="ctr" defTabSz="844550">
            <a:lnSpc>
              <a:spcPct val="90000"/>
            </a:lnSpc>
            <a:spcBef>
              <a:spcPct val="0"/>
            </a:spcBef>
            <a:spcAft>
              <a:spcPct val="35000"/>
            </a:spcAft>
            <a:buNone/>
          </a:pPr>
          <a:r>
            <a:rPr lang="fr-RE" sz="1900" kern="1200" dirty="0"/>
            <a:t>1</a:t>
          </a:r>
          <a:endParaRPr lang="en-US" sz="1900" kern="1200" dirty="0"/>
        </a:p>
      </dsp:txBody>
      <dsp:txXfrm>
        <a:off x="4521514" y="1881114"/>
        <a:ext cx="1691169" cy="1050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2E379-8D88-4A70-A7EA-43C9D1B3D189}">
      <dsp:nvSpPr>
        <dsp:cNvPr id="0" name=""/>
        <dsp:cNvSpPr/>
      </dsp:nvSpPr>
      <dsp:spPr>
        <a:xfrm>
          <a:off x="782" y="555841"/>
          <a:ext cx="3052551" cy="183153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RE" sz="1300" kern="1200"/>
            <a:t>Le classeur global « Médiation par les pairs / la boite à outils» :1 : </a:t>
          </a:r>
          <a:r>
            <a:rPr lang="fr-FR" sz="1300" kern="1200">
              <a:hlinkClick xmlns:r="http://schemas.openxmlformats.org/officeDocument/2006/relationships" r:id="rId1"/>
            </a:rPr>
            <a:t>Médiation par les pairs (padlet.com)</a:t>
          </a:r>
          <a:r>
            <a:rPr lang="fr-FR" sz="1300" kern="1200"/>
            <a:t>, pour découvrir quand on n’y connaît rien</a:t>
          </a:r>
          <a:endParaRPr lang="en-US" sz="1300" kern="1200"/>
        </a:p>
      </dsp:txBody>
      <dsp:txXfrm>
        <a:off x="782" y="555841"/>
        <a:ext cx="3052551" cy="1831531"/>
      </dsp:txXfrm>
    </dsp:sp>
    <dsp:sp modelId="{046DB354-4E62-4807-BC84-5DAC3BDA41DE}">
      <dsp:nvSpPr>
        <dsp:cNvPr id="0" name=""/>
        <dsp:cNvSpPr/>
      </dsp:nvSpPr>
      <dsp:spPr>
        <a:xfrm>
          <a:off x="3358589" y="555841"/>
          <a:ext cx="3052551" cy="183153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RE" sz="1300" kern="1200" dirty="0"/>
            <a:t>Le classeur :  2 : </a:t>
          </a:r>
          <a:r>
            <a:rPr lang="fr-FR" sz="1300" kern="1200" dirty="0">
              <a:hlinkClick xmlns:r="http://schemas.openxmlformats.org/officeDocument/2006/relationships" r:id="rId2"/>
            </a:rPr>
            <a:t>Pour les animateurs (padlet.com)</a:t>
          </a:r>
          <a:r>
            <a:rPr lang="fr-FR" sz="1300" kern="1200" dirty="0"/>
            <a:t>  . Vous y trouverez les plannings, les fiches de suivis des élèves, des ressources pédagogiques en vrac (contes, vidéos, images, livrets…)</a:t>
          </a:r>
          <a:endParaRPr lang="en-US" sz="1300" kern="1200" dirty="0"/>
        </a:p>
      </dsp:txBody>
      <dsp:txXfrm>
        <a:off x="3358589" y="555841"/>
        <a:ext cx="3052551" cy="1831531"/>
      </dsp:txXfrm>
    </dsp:sp>
    <dsp:sp modelId="{76AD062B-891F-482D-B9D0-10D77721FA50}">
      <dsp:nvSpPr>
        <dsp:cNvPr id="0" name=""/>
        <dsp:cNvSpPr/>
      </dsp:nvSpPr>
      <dsp:spPr>
        <a:xfrm>
          <a:off x="782" y="2692628"/>
          <a:ext cx="3052551" cy="183153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i="0" kern="1200" dirty="0"/>
            <a:t>Le classeur : 3 :  </a:t>
          </a:r>
          <a:r>
            <a:rPr lang="fr-FR" sz="1300" kern="1200" dirty="0">
              <a:hlinkClick xmlns:r="http://schemas.openxmlformats.org/officeDocument/2006/relationships" r:id="rId3"/>
            </a:rPr>
            <a:t>Les ateliers de la Médiation clés en main (padlet.com)</a:t>
          </a:r>
          <a:r>
            <a:rPr lang="fr-FR" sz="1300" kern="1200" dirty="0"/>
            <a:t> , </a:t>
          </a:r>
          <a:r>
            <a:rPr lang="fr-FR" sz="1300" b="1" i="0" kern="1200" dirty="0"/>
            <a:t>en </a:t>
          </a:r>
          <a:r>
            <a:rPr lang="fr-FR" sz="1300" i="0" kern="1200" dirty="0"/>
            <a:t>collaboration avec tous les animateurs : des dizaines d'heures de travail compilées pour vous faciliter la vie. Ce classeur vous propose des séances toutes faites;  à vou</a:t>
          </a:r>
          <a:r>
            <a:rPr lang="fr-FR" sz="1300" kern="1200" dirty="0"/>
            <a:t>s </a:t>
          </a:r>
          <a:r>
            <a:rPr lang="fr-FR" sz="1300" i="0" kern="1200" dirty="0"/>
            <a:t>de les adapter à votre guise, avec, la base, dans la première section, le livret pédagogique « Aborder la notion de conflit », conçu par l’équipe de </a:t>
          </a:r>
          <a:r>
            <a:rPr lang="fr-FR" sz="1300" i="0" kern="1200" dirty="0" err="1"/>
            <a:t>SupAgro</a:t>
          </a:r>
          <a:r>
            <a:rPr lang="fr-FR" sz="1300" i="0" kern="1200" dirty="0"/>
            <a:t> Florac.</a:t>
          </a:r>
          <a:endParaRPr lang="en-US" sz="1300" kern="1200" dirty="0"/>
        </a:p>
      </dsp:txBody>
      <dsp:txXfrm>
        <a:off x="782" y="2692628"/>
        <a:ext cx="3052551" cy="1831531"/>
      </dsp:txXfrm>
    </dsp:sp>
    <dsp:sp modelId="{905C1501-CB18-4A01-A3C1-F7DB98B51FEE}">
      <dsp:nvSpPr>
        <dsp:cNvPr id="0" name=""/>
        <dsp:cNvSpPr/>
      </dsp:nvSpPr>
      <dsp:spPr>
        <a:xfrm>
          <a:off x="3358589" y="2692628"/>
          <a:ext cx="3052551" cy="183153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RE" sz="1300" u="sng" kern="1200"/>
            <a:t>Ce sont des outils collaboratifs et évolutifs : </a:t>
          </a:r>
          <a:r>
            <a:rPr lang="fr-RE" sz="1300" b="1" kern="1200"/>
            <a:t>à faire évoluer car scénario adéquat d’un atelier de 50’= 5’ de relaxation-concentration, 10’ d’échanges, 10’ d’activités, 10’ d’échanges, 10’ d’activités, 5’ de debrief environ</a:t>
          </a:r>
          <a:endParaRPr lang="en-US" sz="1300" kern="1200"/>
        </a:p>
      </dsp:txBody>
      <dsp:txXfrm>
        <a:off x="3358589" y="2692628"/>
        <a:ext cx="3052551" cy="18315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R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170A4-3B0E-48D0-BB66-10B162F8B643}" type="datetimeFigureOut">
              <a:rPr lang="fr-RE" smtClean="0"/>
              <a:t>30/05/2023</a:t>
            </a:fld>
            <a:endParaRPr lang="fr-R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R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R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R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2F3C0-C714-4A8E-AA5F-94E42D02BC84}" type="slidenum">
              <a:rPr lang="fr-RE" smtClean="0"/>
              <a:t>‹N°›</a:t>
            </a:fld>
            <a:endParaRPr lang="fr-RE"/>
          </a:p>
        </p:txBody>
      </p:sp>
    </p:spTree>
    <p:extLst>
      <p:ext uri="{BB962C8B-B14F-4D97-AF65-F5344CB8AC3E}">
        <p14:creationId xmlns:p14="http://schemas.microsoft.com/office/powerpoint/2010/main" val="372247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3</a:t>
            </a:fld>
            <a:endParaRPr lang="fr-RE"/>
          </a:p>
        </p:txBody>
      </p:sp>
    </p:spTree>
    <p:extLst>
      <p:ext uri="{BB962C8B-B14F-4D97-AF65-F5344CB8AC3E}">
        <p14:creationId xmlns:p14="http://schemas.microsoft.com/office/powerpoint/2010/main" val="2271707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23</a:t>
            </a:fld>
            <a:endParaRPr lang="fr-RE"/>
          </a:p>
        </p:txBody>
      </p:sp>
    </p:spTree>
    <p:extLst>
      <p:ext uri="{BB962C8B-B14F-4D97-AF65-F5344CB8AC3E}">
        <p14:creationId xmlns:p14="http://schemas.microsoft.com/office/powerpoint/2010/main" val="9037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24</a:t>
            </a:fld>
            <a:endParaRPr lang="fr-RE"/>
          </a:p>
        </p:txBody>
      </p:sp>
    </p:spTree>
    <p:extLst>
      <p:ext uri="{BB962C8B-B14F-4D97-AF65-F5344CB8AC3E}">
        <p14:creationId xmlns:p14="http://schemas.microsoft.com/office/powerpoint/2010/main" val="92442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25</a:t>
            </a:fld>
            <a:endParaRPr lang="fr-RE"/>
          </a:p>
        </p:txBody>
      </p:sp>
    </p:spTree>
    <p:extLst>
      <p:ext uri="{BB962C8B-B14F-4D97-AF65-F5344CB8AC3E}">
        <p14:creationId xmlns:p14="http://schemas.microsoft.com/office/powerpoint/2010/main" val="67550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27</a:t>
            </a:fld>
            <a:endParaRPr lang="fr-RE"/>
          </a:p>
        </p:txBody>
      </p:sp>
    </p:spTree>
    <p:extLst>
      <p:ext uri="{BB962C8B-B14F-4D97-AF65-F5344CB8AC3E}">
        <p14:creationId xmlns:p14="http://schemas.microsoft.com/office/powerpoint/2010/main" val="123766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95E784-F1B0-4016-BD8B-6E343DF3C1E1}" type="slidenum">
              <a:rPr lang="fr-FR" smtClean="0"/>
              <a:t>6</a:t>
            </a:fld>
            <a:endParaRPr lang="fr-FR" dirty="0"/>
          </a:p>
        </p:txBody>
      </p:sp>
    </p:spTree>
    <p:extLst>
      <p:ext uri="{BB962C8B-B14F-4D97-AF65-F5344CB8AC3E}">
        <p14:creationId xmlns:p14="http://schemas.microsoft.com/office/powerpoint/2010/main" val="261976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8</a:t>
            </a:fld>
            <a:endParaRPr lang="fr-RE"/>
          </a:p>
        </p:txBody>
      </p:sp>
    </p:spTree>
    <p:extLst>
      <p:ext uri="{BB962C8B-B14F-4D97-AF65-F5344CB8AC3E}">
        <p14:creationId xmlns:p14="http://schemas.microsoft.com/office/powerpoint/2010/main" val="107455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10</a:t>
            </a:fld>
            <a:endParaRPr lang="fr-RE"/>
          </a:p>
        </p:txBody>
      </p:sp>
    </p:spTree>
    <p:extLst>
      <p:ext uri="{BB962C8B-B14F-4D97-AF65-F5344CB8AC3E}">
        <p14:creationId xmlns:p14="http://schemas.microsoft.com/office/powerpoint/2010/main" val="248465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11</a:t>
            </a:fld>
            <a:endParaRPr lang="fr-RE"/>
          </a:p>
        </p:txBody>
      </p:sp>
    </p:spTree>
    <p:extLst>
      <p:ext uri="{BB962C8B-B14F-4D97-AF65-F5344CB8AC3E}">
        <p14:creationId xmlns:p14="http://schemas.microsoft.com/office/powerpoint/2010/main" val="247415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12</a:t>
            </a:fld>
            <a:endParaRPr lang="fr-RE"/>
          </a:p>
        </p:txBody>
      </p:sp>
    </p:spTree>
    <p:extLst>
      <p:ext uri="{BB962C8B-B14F-4D97-AF65-F5344CB8AC3E}">
        <p14:creationId xmlns:p14="http://schemas.microsoft.com/office/powerpoint/2010/main" val="159024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RE" dirty="0"/>
              <a:t>..</a:t>
            </a:r>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13</a:t>
            </a:fld>
            <a:endParaRPr lang="fr-RE"/>
          </a:p>
        </p:txBody>
      </p:sp>
    </p:spTree>
    <p:extLst>
      <p:ext uri="{BB962C8B-B14F-4D97-AF65-F5344CB8AC3E}">
        <p14:creationId xmlns:p14="http://schemas.microsoft.com/office/powerpoint/2010/main" val="186269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16</a:t>
            </a:fld>
            <a:endParaRPr lang="fr-RE"/>
          </a:p>
        </p:txBody>
      </p:sp>
    </p:spTree>
    <p:extLst>
      <p:ext uri="{BB962C8B-B14F-4D97-AF65-F5344CB8AC3E}">
        <p14:creationId xmlns:p14="http://schemas.microsoft.com/office/powerpoint/2010/main" val="3687097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DDA2F3C0-C714-4A8E-AA5F-94E42D02BC84}" type="slidenum">
              <a:rPr lang="fr-RE" smtClean="0"/>
              <a:t>21</a:t>
            </a:fld>
            <a:endParaRPr lang="fr-RE"/>
          </a:p>
        </p:txBody>
      </p:sp>
    </p:spTree>
    <p:extLst>
      <p:ext uri="{BB962C8B-B14F-4D97-AF65-F5344CB8AC3E}">
        <p14:creationId xmlns:p14="http://schemas.microsoft.com/office/powerpoint/2010/main" val="277981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64361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91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904998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64122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218506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22339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29840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989199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243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7125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295395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20052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6645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99042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92301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159964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5/30/2023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9493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5/30/2023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1385628224"/>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5" r:id="rId12"/>
    <p:sldLayoutId id="2147483710" r:id="rId13"/>
    <p:sldLayoutId id="2147483711" r:id="rId14"/>
    <p:sldLayoutId id="2147483712" r:id="rId15"/>
    <p:sldLayoutId id="2147483713" r:id="rId16"/>
    <p:sldLayoutId id="2147483714" r:id="rId17"/>
  </p:sldLayoutIdLst>
  <p:hf sldNum="0" hdr="0" ftr="0" dt="0"/>
  <p:txStyles>
    <p:titleStyle>
      <a:lvl1pPr algn="ctr" defTabSz="457200" rtl="0" eaLnBrk="1" latinLnBrk="0" hangingPunct="1">
        <a:lnSpc>
          <a:spcPct val="10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0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bien-vivre-ensemble-au-lycee.fr/?AccueilTemoignag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chlorofil.fr/actions/citoyennete/citoy-politiqu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padlet.com/isabelleboursier/wfpx4f8ogynkvywn"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chlorofil.fr/reseaux/resed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hyperlink" Target="https://wikis.cdrflorac.fr/wikis/reseda/?RessourcesReseda2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_pAUusXsFq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451AE-19B2-8B88-17E4-9E46316EBD07}"/>
              </a:ext>
            </a:extLst>
          </p:cNvPr>
          <p:cNvSpPr>
            <a:spLocks noGrp="1"/>
          </p:cNvSpPr>
          <p:nvPr>
            <p:ph type="ctrTitle"/>
          </p:nvPr>
        </p:nvSpPr>
        <p:spPr>
          <a:xfrm>
            <a:off x="5369441" y="1233378"/>
            <a:ext cx="5441285" cy="2364964"/>
          </a:xfrm>
        </p:spPr>
        <p:txBody>
          <a:bodyPr>
            <a:normAutofit/>
          </a:bodyPr>
          <a:lstStyle/>
          <a:p>
            <a:pPr>
              <a:lnSpc>
                <a:spcPct val="90000"/>
              </a:lnSpc>
            </a:pPr>
            <a:r>
              <a:rPr lang="fr-RE" sz="3800"/>
              <a:t>« Comprendre les difficultés des élèves pour mieux les prendre en charge » </a:t>
            </a:r>
          </a:p>
        </p:txBody>
      </p:sp>
      <p:sp>
        <p:nvSpPr>
          <p:cNvPr id="3" name="Sous-titre 2">
            <a:extLst>
              <a:ext uri="{FF2B5EF4-FFF2-40B4-BE49-F238E27FC236}">
                <a16:creationId xmlns:a16="http://schemas.microsoft.com/office/drawing/2014/main" id="{9F2AA41C-CED9-F691-054B-BB76BC714F15}"/>
              </a:ext>
            </a:extLst>
          </p:cNvPr>
          <p:cNvSpPr>
            <a:spLocks noGrp="1"/>
          </p:cNvSpPr>
          <p:nvPr>
            <p:ph type="subTitle" idx="1"/>
          </p:nvPr>
        </p:nvSpPr>
        <p:spPr>
          <a:xfrm>
            <a:off x="5369441" y="3598339"/>
            <a:ext cx="5441286" cy="1675335"/>
          </a:xfrm>
        </p:spPr>
        <p:txBody>
          <a:bodyPr>
            <a:normAutofit/>
          </a:bodyPr>
          <a:lstStyle/>
          <a:p>
            <a:r>
              <a:rPr lang="fr-RE" dirty="0">
                <a:solidFill>
                  <a:srgbClr val="E7295E"/>
                </a:solidFill>
              </a:rPr>
              <a:t>Tiers-temps / enseignante d’ESC Isabelle Boursier</a:t>
            </a:r>
          </a:p>
        </p:txBody>
      </p:sp>
      <p:pic>
        <p:nvPicPr>
          <p:cNvPr id="14" name="Picture 13">
            <a:extLst>
              <a:ext uri="{FF2B5EF4-FFF2-40B4-BE49-F238E27FC236}">
                <a16:creationId xmlns:a16="http://schemas.microsoft.com/office/drawing/2014/main" id="{921F6D7D-004A-4CAE-B291-06EF058C4A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4" name="Picture 3" descr="Conception abstraite de pétales de fleurs en pastel">
            <a:extLst>
              <a:ext uri="{FF2B5EF4-FFF2-40B4-BE49-F238E27FC236}">
                <a16:creationId xmlns:a16="http://schemas.microsoft.com/office/drawing/2014/main" id="{D3175312-DA30-DAC7-1B76-ACE6C0270797}"/>
              </a:ext>
            </a:extLst>
          </p:cNvPr>
          <p:cNvPicPr>
            <a:picLocks noChangeAspect="1"/>
          </p:cNvPicPr>
          <p:nvPr/>
        </p:nvPicPr>
        <p:blipFill rotWithShape="1">
          <a:blip r:embed="rId3"/>
          <a:srcRect l="37594" r="16969" b="-1"/>
          <a:stretch/>
        </p:blipFill>
        <p:spPr>
          <a:xfrm>
            <a:off x="643339" y="643464"/>
            <a:ext cx="3551912" cy="5120304"/>
          </a:xfrm>
          <a:prstGeom prst="rect">
            <a:avLst/>
          </a:prstGeom>
        </p:spPr>
      </p:pic>
    </p:spTree>
    <p:extLst>
      <p:ext uri="{BB962C8B-B14F-4D97-AF65-F5344CB8AC3E}">
        <p14:creationId xmlns:p14="http://schemas.microsoft.com/office/powerpoint/2010/main" val="396206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6B1C7D-C1D8-FAAB-B8DE-82C153AEEE6D}"/>
              </a:ext>
            </a:extLst>
          </p:cNvPr>
          <p:cNvSpPr>
            <a:spLocks noGrp="1"/>
          </p:cNvSpPr>
          <p:nvPr>
            <p:ph type="title"/>
          </p:nvPr>
        </p:nvSpPr>
        <p:spPr/>
        <p:txBody>
          <a:bodyPr/>
          <a:lstStyle/>
          <a:p>
            <a:r>
              <a:rPr lang="fr-RE" dirty="0">
                <a:solidFill>
                  <a:schemeClr val="accent1">
                    <a:lumMod val="60000"/>
                    <a:lumOff val="40000"/>
                  </a:schemeClr>
                </a:solidFill>
              </a:rPr>
              <a:t>Les ressources pédagogiques</a:t>
            </a:r>
          </a:p>
        </p:txBody>
      </p:sp>
      <p:graphicFrame>
        <p:nvGraphicFramePr>
          <p:cNvPr id="6" name="Espace réservé du contenu 2">
            <a:extLst>
              <a:ext uri="{FF2B5EF4-FFF2-40B4-BE49-F238E27FC236}">
                <a16:creationId xmlns:a16="http://schemas.microsoft.com/office/drawing/2014/main" id="{96A5E030-E5FD-12B2-0C36-51F8E2E33751}"/>
              </a:ext>
            </a:extLst>
          </p:cNvPr>
          <p:cNvGraphicFramePr>
            <a:graphicFrameLocks noGrp="1"/>
          </p:cNvGraphicFramePr>
          <p:nvPr>
            <p:ph idx="1"/>
            <p:extLst>
              <p:ext uri="{D42A27DB-BD31-4B8C-83A1-F6EECF244321}">
                <p14:modId xmlns:p14="http://schemas.microsoft.com/office/powerpoint/2010/main" val="3890368860"/>
              </p:ext>
            </p:extLst>
          </p:nvPr>
        </p:nvGraphicFramePr>
        <p:xfrm>
          <a:off x="4855633" y="609600"/>
          <a:ext cx="6411924" cy="508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a:extLst>
              <a:ext uri="{FF2B5EF4-FFF2-40B4-BE49-F238E27FC236}">
                <a16:creationId xmlns:a16="http://schemas.microsoft.com/office/drawing/2014/main" id="{37FAA7D8-2665-DB99-B51B-A6B7F9451719}"/>
              </a:ext>
            </a:extLst>
          </p:cNvPr>
          <p:cNvSpPr>
            <a:spLocks noGrp="1"/>
          </p:cNvSpPr>
          <p:nvPr>
            <p:ph type="body" sz="half" idx="2"/>
          </p:nvPr>
        </p:nvSpPr>
        <p:spPr/>
        <p:txBody>
          <a:bodyPr/>
          <a:lstStyle/>
          <a:p>
            <a:r>
              <a:rPr lang="fr-RE" dirty="0">
                <a:solidFill>
                  <a:schemeClr val="bg1"/>
                </a:solidFill>
              </a:rPr>
              <a:t>À l’attention des animateurs, conception et mise à disposition de savoirs-outils évolutifs</a:t>
            </a:r>
          </a:p>
          <a:p>
            <a:endParaRPr lang="fr-RE" dirty="0"/>
          </a:p>
        </p:txBody>
      </p:sp>
    </p:spTree>
    <p:extLst>
      <p:ext uri="{BB962C8B-B14F-4D97-AF65-F5344CB8AC3E}">
        <p14:creationId xmlns:p14="http://schemas.microsoft.com/office/powerpoint/2010/main" val="262237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D6EA7B-6FFD-718C-05CB-3A3F63E9E28C}"/>
              </a:ext>
            </a:extLst>
          </p:cNvPr>
          <p:cNvSpPr>
            <a:spLocks noGrp="1"/>
          </p:cNvSpPr>
          <p:nvPr>
            <p:ph type="title"/>
          </p:nvPr>
        </p:nvSpPr>
        <p:spPr/>
        <p:txBody>
          <a:bodyPr/>
          <a:lstStyle/>
          <a:p>
            <a:r>
              <a:rPr lang="fr-RE" dirty="0">
                <a:solidFill>
                  <a:schemeClr val="accent1">
                    <a:lumMod val="60000"/>
                    <a:lumOff val="40000"/>
                  </a:schemeClr>
                </a:solidFill>
              </a:rPr>
              <a:t>La suite de la MPP à la sortie du Tiers-Temps</a:t>
            </a:r>
          </a:p>
        </p:txBody>
      </p:sp>
      <p:sp>
        <p:nvSpPr>
          <p:cNvPr id="3" name="Espace réservé du texte 2">
            <a:extLst>
              <a:ext uri="{FF2B5EF4-FFF2-40B4-BE49-F238E27FC236}">
                <a16:creationId xmlns:a16="http://schemas.microsoft.com/office/drawing/2014/main" id="{73599616-3763-360F-4CDB-C6FA7C362633}"/>
              </a:ext>
            </a:extLst>
          </p:cNvPr>
          <p:cNvSpPr>
            <a:spLocks noGrp="1"/>
          </p:cNvSpPr>
          <p:nvPr>
            <p:ph type="body" idx="1"/>
          </p:nvPr>
        </p:nvSpPr>
        <p:spPr/>
        <p:txBody>
          <a:bodyPr/>
          <a:lstStyle/>
          <a:p>
            <a:r>
              <a:rPr lang="fr-RE" dirty="0">
                <a:solidFill>
                  <a:schemeClr val="accent1">
                    <a:lumMod val="60000"/>
                    <a:lumOff val="40000"/>
                  </a:schemeClr>
                </a:solidFill>
              </a:rPr>
              <a:t>Le niveau 1</a:t>
            </a:r>
          </a:p>
        </p:txBody>
      </p:sp>
      <p:sp>
        <p:nvSpPr>
          <p:cNvPr id="4" name="Espace réservé du contenu 3">
            <a:extLst>
              <a:ext uri="{FF2B5EF4-FFF2-40B4-BE49-F238E27FC236}">
                <a16:creationId xmlns:a16="http://schemas.microsoft.com/office/drawing/2014/main" id="{5802D7B6-9003-0BE8-F8E6-AD83FD717A1A}"/>
              </a:ext>
            </a:extLst>
          </p:cNvPr>
          <p:cNvSpPr>
            <a:spLocks noGrp="1"/>
          </p:cNvSpPr>
          <p:nvPr>
            <p:ph sz="half" idx="2"/>
          </p:nvPr>
        </p:nvSpPr>
        <p:spPr/>
        <p:txBody>
          <a:bodyPr/>
          <a:lstStyle/>
          <a:p>
            <a:r>
              <a:rPr lang="fr-RE" dirty="0">
                <a:solidFill>
                  <a:schemeClr val="bg1"/>
                </a:solidFill>
              </a:rPr>
              <a:t>Les ateliers de Niveau 1 sont intégrés à la pédagogie dans le cadre des EIE des classes de Bac Pro entrantes ou des heures de projet pour les CAPA.</a:t>
            </a:r>
          </a:p>
          <a:p>
            <a:r>
              <a:rPr lang="fr-RE" dirty="0">
                <a:solidFill>
                  <a:schemeClr val="bg1"/>
                </a:solidFill>
              </a:rPr>
              <a:t>Besoin d’élargir l’équipe d’animateurs</a:t>
            </a:r>
          </a:p>
          <a:p>
            <a:r>
              <a:rPr lang="fr-RE" dirty="0">
                <a:solidFill>
                  <a:schemeClr val="bg1"/>
                </a:solidFill>
              </a:rPr>
              <a:t>! Les CPS, c’est comme le sport, plus on est entraîné et plus on est performant </a:t>
            </a:r>
            <a:r>
              <a:rPr lang="fr-RE" dirty="0">
                <a:solidFill>
                  <a:schemeClr val="bg1"/>
                </a:solidFill>
                <a:sym typeface="Wingdings" panose="05000000000000000000" pitchFamily="2" charset="2"/>
              </a:rPr>
              <a:t></a:t>
            </a:r>
            <a:endParaRPr lang="fr-RE" dirty="0">
              <a:solidFill>
                <a:schemeClr val="bg1"/>
              </a:solidFill>
            </a:endParaRPr>
          </a:p>
        </p:txBody>
      </p:sp>
      <p:sp>
        <p:nvSpPr>
          <p:cNvPr id="5" name="Espace réservé du texte 4">
            <a:extLst>
              <a:ext uri="{FF2B5EF4-FFF2-40B4-BE49-F238E27FC236}">
                <a16:creationId xmlns:a16="http://schemas.microsoft.com/office/drawing/2014/main" id="{3BC9E00C-9EDC-086B-CAF5-7E6145B96C73}"/>
              </a:ext>
            </a:extLst>
          </p:cNvPr>
          <p:cNvSpPr>
            <a:spLocks noGrp="1"/>
          </p:cNvSpPr>
          <p:nvPr>
            <p:ph type="body" sz="quarter" idx="3"/>
          </p:nvPr>
        </p:nvSpPr>
        <p:spPr/>
        <p:txBody>
          <a:bodyPr/>
          <a:lstStyle/>
          <a:p>
            <a:r>
              <a:rPr lang="fr-RE" dirty="0">
                <a:solidFill>
                  <a:schemeClr val="accent1">
                    <a:lumMod val="60000"/>
                    <a:lumOff val="40000"/>
                  </a:schemeClr>
                </a:solidFill>
              </a:rPr>
              <a:t>Le niveau 2</a:t>
            </a:r>
          </a:p>
        </p:txBody>
      </p:sp>
      <p:sp>
        <p:nvSpPr>
          <p:cNvPr id="6" name="Espace réservé du contenu 5">
            <a:extLst>
              <a:ext uri="{FF2B5EF4-FFF2-40B4-BE49-F238E27FC236}">
                <a16:creationId xmlns:a16="http://schemas.microsoft.com/office/drawing/2014/main" id="{9B052FA2-A34A-40AE-A6E9-93E0827589B1}"/>
              </a:ext>
            </a:extLst>
          </p:cNvPr>
          <p:cNvSpPr>
            <a:spLocks noGrp="1"/>
          </p:cNvSpPr>
          <p:nvPr>
            <p:ph sz="quarter" idx="4"/>
          </p:nvPr>
        </p:nvSpPr>
        <p:spPr/>
        <p:txBody>
          <a:bodyPr/>
          <a:lstStyle/>
          <a:p>
            <a:r>
              <a:rPr lang="fr-RE" dirty="0">
                <a:solidFill>
                  <a:schemeClr val="bg1"/>
                </a:solidFill>
              </a:rPr>
              <a:t>L’écriture d’un Enseignement optionnel facultatif, « Pratiques sociales et culturelles » est à l’étude pour un passage en CEF, CI et CA, avec validation du SFD</a:t>
            </a:r>
          </a:p>
          <a:p>
            <a:r>
              <a:rPr lang="fr-RE" dirty="0">
                <a:solidFill>
                  <a:schemeClr val="bg1"/>
                </a:solidFill>
              </a:rPr>
              <a:t>Avantage : 3h/semaine maximum rémunérées (possibilité de regrouper des sessions d’une ou plusieurs journées)</a:t>
            </a:r>
          </a:p>
        </p:txBody>
      </p:sp>
    </p:spTree>
    <p:extLst>
      <p:ext uri="{BB962C8B-B14F-4D97-AF65-F5344CB8AC3E}">
        <p14:creationId xmlns:p14="http://schemas.microsoft.com/office/powerpoint/2010/main" val="104184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2F87A-408A-85CB-6D79-0FD1BE473867}"/>
              </a:ext>
            </a:extLst>
          </p:cNvPr>
          <p:cNvSpPr>
            <a:spLocks noGrp="1"/>
          </p:cNvSpPr>
          <p:nvPr>
            <p:ph type="title"/>
          </p:nvPr>
        </p:nvSpPr>
        <p:spPr/>
        <p:txBody>
          <a:bodyPr/>
          <a:lstStyle/>
          <a:p>
            <a:r>
              <a:rPr lang="fr-RE" dirty="0">
                <a:solidFill>
                  <a:schemeClr val="accent2"/>
                </a:solidFill>
              </a:rPr>
              <a:t>Nos partenaires</a:t>
            </a:r>
          </a:p>
        </p:txBody>
      </p:sp>
      <p:sp>
        <p:nvSpPr>
          <p:cNvPr id="3" name="Espace réservé du texte 2">
            <a:extLst>
              <a:ext uri="{FF2B5EF4-FFF2-40B4-BE49-F238E27FC236}">
                <a16:creationId xmlns:a16="http://schemas.microsoft.com/office/drawing/2014/main" id="{44C3E004-C235-4F32-2C72-800F542D4A79}"/>
              </a:ext>
            </a:extLst>
          </p:cNvPr>
          <p:cNvSpPr>
            <a:spLocks noGrp="1"/>
          </p:cNvSpPr>
          <p:nvPr>
            <p:ph type="body" idx="1"/>
          </p:nvPr>
        </p:nvSpPr>
        <p:spPr/>
        <p:txBody>
          <a:bodyPr/>
          <a:lstStyle/>
          <a:p>
            <a:r>
              <a:rPr lang="fr-RE" dirty="0">
                <a:solidFill>
                  <a:schemeClr val="accent2"/>
                </a:solidFill>
              </a:rPr>
              <a:t>GNT</a:t>
            </a:r>
          </a:p>
        </p:txBody>
      </p:sp>
      <p:sp>
        <p:nvSpPr>
          <p:cNvPr id="4" name="Espace réservé du contenu 3">
            <a:extLst>
              <a:ext uri="{FF2B5EF4-FFF2-40B4-BE49-F238E27FC236}">
                <a16:creationId xmlns:a16="http://schemas.microsoft.com/office/drawing/2014/main" id="{767B4ACC-4B26-E13B-AC5C-3548114073AB}"/>
              </a:ext>
            </a:extLst>
          </p:cNvPr>
          <p:cNvSpPr>
            <a:spLocks noGrp="1"/>
          </p:cNvSpPr>
          <p:nvPr>
            <p:ph sz="half" idx="2"/>
          </p:nvPr>
        </p:nvSpPr>
        <p:spPr/>
        <p:txBody>
          <a:bodyPr/>
          <a:lstStyle/>
          <a:p>
            <a:r>
              <a:rPr lang="fr-RE" dirty="0">
                <a:solidFill>
                  <a:schemeClr val="bg1"/>
                </a:solidFill>
              </a:rPr>
              <a:t>Avec L’Institut </a:t>
            </a:r>
            <a:r>
              <a:rPr lang="fr-RE" dirty="0" err="1">
                <a:solidFill>
                  <a:schemeClr val="bg1"/>
                </a:solidFill>
              </a:rPr>
              <a:t>SupAgro</a:t>
            </a:r>
            <a:r>
              <a:rPr lang="fr-RE" dirty="0">
                <a:solidFill>
                  <a:schemeClr val="bg1"/>
                </a:solidFill>
              </a:rPr>
              <a:t> de Florac, Dunkerque, Lomme, Alençon, Le paraclet, le SRFD des Hauts de France</a:t>
            </a:r>
          </a:p>
          <a:p>
            <a:r>
              <a:rPr lang="fr-RE" dirty="0">
                <a:solidFill>
                  <a:schemeClr val="bg1"/>
                </a:solidFill>
              </a:rPr>
              <a:t>Construction d’un référentiel de compétences (Niveau 1 et 2) pour délivrer des Badges Numériques</a:t>
            </a:r>
          </a:p>
          <a:p>
            <a:r>
              <a:rPr lang="fr-RE" dirty="0">
                <a:solidFill>
                  <a:schemeClr val="bg1"/>
                </a:solidFill>
              </a:rPr>
              <a:t>Construction des modalités d’évaluation du dispositif MPP</a:t>
            </a:r>
          </a:p>
        </p:txBody>
      </p:sp>
      <p:sp>
        <p:nvSpPr>
          <p:cNvPr id="5" name="Espace réservé du texte 4">
            <a:extLst>
              <a:ext uri="{FF2B5EF4-FFF2-40B4-BE49-F238E27FC236}">
                <a16:creationId xmlns:a16="http://schemas.microsoft.com/office/drawing/2014/main" id="{3E2A227D-B6E6-E144-A8E8-9340027A18E2}"/>
              </a:ext>
            </a:extLst>
          </p:cNvPr>
          <p:cNvSpPr>
            <a:spLocks noGrp="1"/>
          </p:cNvSpPr>
          <p:nvPr>
            <p:ph type="body" sz="quarter" idx="3"/>
          </p:nvPr>
        </p:nvSpPr>
        <p:spPr/>
        <p:txBody>
          <a:bodyPr/>
          <a:lstStyle/>
          <a:p>
            <a:r>
              <a:rPr lang="fr-RE" dirty="0">
                <a:solidFill>
                  <a:schemeClr val="accent2"/>
                </a:solidFill>
              </a:rPr>
              <a:t>Groupe National de Travail</a:t>
            </a:r>
          </a:p>
        </p:txBody>
      </p:sp>
      <p:sp>
        <p:nvSpPr>
          <p:cNvPr id="6" name="Espace réservé du contenu 5">
            <a:extLst>
              <a:ext uri="{FF2B5EF4-FFF2-40B4-BE49-F238E27FC236}">
                <a16:creationId xmlns:a16="http://schemas.microsoft.com/office/drawing/2014/main" id="{18D8F52F-B9AB-AEF6-26CA-676BACB1AA37}"/>
              </a:ext>
            </a:extLst>
          </p:cNvPr>
          <p:cNvSpPr>
            <a:spLocks noGrp="1"/>
          </p:cNvSpPr>
          <p:nvPr>
            <p:ph sz="quarter" idx="4"/>
          </p:nvPr>
        </p:nvSpPr>
        <p:spPr/>
        <p:txBody>
          <a:bodyPr/>
          <a:lstStyle/>
          <a:p>
            <a:r>
              <a:rPr lang="fr-RE" dirty="0">
                <a:solidFill>
                  <a:schemeClr val="bg1"/>
                </a:solidFill>
              </a:rPr>
              <a:t>Projet européen et/ou national en 23-24</a:t>
            </a:r>
          </a:p>
          <a:p>
            <a:r>
              <a:rPr lang="fr-RE" dirty="0">
                <a:solidFill>
                  <a:schemeClr val="bg1"/>
                </a:solidFill>
              </a:rPr>
              <a:t>Communication sur la MPP:</a:t>
            </a:r>
          </a:p>
          <a:p>
            <a:r>
              <a:rPr lang="fr-RE" sz="1800" u="sng" dirty="0">
                <a:solidFill>
                  <a:schemeClr val="bg1"/>
                </a:solidFill>
                <a:effectLst/>
                <a:latin typeface="+mj-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https://bien-vivre-ensemble-au-lycee.fr/?AccueilTemoignages</a:t>
            </a:r>
            <a:r>
              <a:rPr lang="fr-RE" sz="1800" dirty="0">
                <a:solidFill>
                  <a:schemeClr val="bg1"/>
                </a:solidFill>
                <a:effectLst/>
                <a:latin typeface="+mj-lt"/>
                <a:ea typeface="Calibri" panose="020F0502020204030204" pitchFamily="34" charset="0"/>
              </a:rPr>
              <a:t>. </a:t>
            </a:r>
          </a:p>
          <a:p>
            <a:r>
              <a:rPr lang="fr-RE" b="0" i="0" dirty="0">
                <a:solidFill>
                  <a:schemeClr val="bg1"/>
                </a:solidFill>
                <a:effectLst/>
                <a:latin typeface="+mj-lt"/>
                <a:hlinkClick r:id="rId4">
                  <a:extLst>
                    <a:ext uri="{A12FA001-AC4F-418D-AE19-62706E023703}">
                      <ahyp:hlinkClr xmlns:ahyp="http://schemas.microsoft.com/office/drawing/2018/hyperlinkcolor" val="tx"/>
                    </a:ext>
                  </a:extLst>
                </a:hlinkClick>
              </a:rPr>
              <a:t>https://chlorofil.fr/actions/citoyennete/citoy-politique</a:t>
            </a:r>
            <a:endParaRPr lang="fr-RE" b="0" i="0" dirty="0">
              <a:solidFill>
                <a:schemeClr val="bg1"/>
              </a:solidFill>
              <a:effectLst/>
              <a:latin typeface="+mj-lt"/>
            </a:endParaRPr>
          </a:p>
          <a:p>
            <a:r>
              <a:rPr lang="fr-RE" dirty="0">
                <a:solidFill>
                  <a:schemeClr val="bg1"/>
                </a:solidFill>
              </a:rPr>
              <a:t>Prochaine </a:t>
            </a:r>
            <a:r>
              <a:rPr lang="fr-RE" dirty="0" err="1">
                <a:solidFill>
                  <a:schemeClr val="bg1"/>
                </a:solidFill>
              </a:rPr>
              <a:t>visio</a:t>
            </a:r>
            <a:r>
              <a:rPr lang="fr-RE" dirty="0">
                <a:solidFill>
                  <a:schemeClr val="bg1"/>
                </a:solidFill>
              </a:rPr>
              <a:t> avec le GNT en octobre 22</a:t>
            </a:r>
          </a:p>
        </p:txBody>
      </p:sp>
    </p:spTree>
    <p:extLst>
      <p:ext uri="{BB962C8B-B14F-4D97-AF65-F5344CB8AC3E}">
        <p14:creationId xmlns:p14="http://schemas.microsoft.com/office/powerpoint/2010/main" val="362523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451AE-19B2-8B88-17E4-9E46316EBD07}"/>
              </a:ext>
            </a:extLst>
          </p:cNvPr>
          <p:cNvSpPr>
            <a:spLocks noGrp="1"/>
          </p:cNvSpPr>
          <p:nvPr>
            <p:ph type="ctrTitle"/>
          </p:nvPr>
        </p:nvSpPr>
        <p:spPr>
          <a:xfrm>
            <a:off x="5369441" y="1233378"/>
            <a:ext cx="5441285" cy="2364964"/>
          </a:xfrm>
        </p:spPr>
        <p:txBody>
          <a:bodyPr>
            <a:normAutofit/>
          </a:bodyPr>
          <a:lstStyle/>
          <a:p>
            <a:pPr>
              <a:lnSpc>
                <a:spcPct val="90000"/>
              </a:lnSpc>
            </a:pPr>
            <a:r>
              <a:rPr lang="fr-RE" sz="3800" dirty="0"/>
              <a:t>« Bien-être à l’école pour bien apprendre »</a:t>
            </a:r>
          </a:p>
        </p:txBody>
      </p:sp>
      <p:sp>
        <p:nvSpPr>
          <p:cNvPr id="3" name="Sous-titre 2">
            <a:extLst>
              <a:ext uri="{FF2B5EF4-FFF2-40B4-BE49-F238E27FC236}">
                <a16:creationId xmlns:a16="http://schemas.microsoft.com/office/drawing/2014/main" id="{9F2AA41C-CED9-F691-054B-BB76BC714F15}"/>
              </a:ext>
            </a:extLst>
          </p:cNvPr>
          <p:cNvSpPr>
            <a:spLocks noGrp="1"/>
          </p:cNvSpPr>
          <p:nvPr>
            <p:ph type="subTitle" idx="1"/>
          </p:nvPr>
        </p:nvSpPr>
        <p:spPr>
          <a:xfrm>
            <a:off x="5369441" y="3598339"/>
            <a:ext cx="5441286" cy="1675335"/>
          </a:xfrm>
        </p:spPr>
        <p:txBody>
          <a:bodyPr>
            <a:normAutofit/>
          </a:bodyPr>
          <a:lstStyle/>
          <a:p>
            <a:r>
              <a:rPr lang="fr-RE" dirty="0">
                <a:solidFill>
                  <a:srgbClr val="E7295E"/>
                </a:solidFill>
              </a:rPr>
              <a:t>Inspiré des rencontres </a:t>
            </a:r>
            <a:r>
              <a:rPr lang="fr-RE" dirty="0" err="1">
                <a:solidFill>
                  <a:srgbClr val="E7295E"/>
                </a:solidFill>
              </a:rPr>
              <a:t>Reseda</a:t>
            </a:r>
            <a:r>
              <a:rPr lang="fr-RE" dirty="0">
                <a:solidFill>
                  <a:srgbClr val="E7295E"/>
                </a:solidFill>
              </a:rPr>
              <a:t> 2022, thématique « Corps et apprentissages », mai 2022, mais pas que…</a:t>
            </a:r>
          </a:p>
        </p:txBody>
      </p:sp>
      <p:pic>
        <p:nvPicPr>
          <p:cNvPr id="4" name="Picture 3" descr="Conception abstraite de pétales de fleurs en pastel">
            <a:extLst>
              <a:ext uri="{FF2B5EF4-FFF2-40B4-BE49-F238E27FC236}">
                <a16:creationId xmlns:a16="http://schemas.microsoft.com/office/drawing/2014/main" id="{D3175312-DA30-DAC7-1B76-ACE6C0270797}"/>
              </a:ext>
            </a:extLst>
          </p:cNvPr>
          <p:cNvPicPr>
            <a:picLocks noChangeAspect="1"/>
          </p:cNvPicPr>
          <p:nvPr/>
        </p:nvPicPr>
        <p:blipFill rotWithShape="1">
          <a:blip r:embed="rId3"/>
          <a:srcRect l="37594" r="16969" b="-1"/>
          <a:stretch/>
        </p:blipFill>
        <p:spPr>
          <a:xfrm>
            <a:off x="643339" y="643464"/>
            <a:ext cx="3551912" cy="5120304"/>
          </a:xfrm>
          <a:prstGeom prst="rect">
            <a:avLst/>
          </a:prstGeom>
        </p:spPr>
      </p:pic>
    </p:spTree>
    <p:extLst>
      <p:ext uri="{BB962C8B-B14F-4D97-AF65-F5344CB8AC3E}">
        <p14:creationId xmlns:p14="http://schemas.microsoft.com/office/powerpoint/2010/main" val="36230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AF5FB-7823-B1B0-FAE7-0E5585C12B6C}"/>
              </a:ext>
            </a:extLst>
          </p:cNvPr>
          <p:cNvSpPr>
            <a:spLocks noGrp="1"/>
          </p:cNvSpPr>
          <p:nvPr>
            <p:ph type="title"/>
          </p:nvPr>
        </p:nvSpPr>
        <p:spPr/>
        <p:txBody>
          <a:bodyPr/>
          <a:lstStyle/>
          <a:p>
            <a:r>
              <a:rPr lang="fr-RE" dirty="0">
                <a:solidFill>
                  <a:schemeClr val="accent1"/>
                </a:solidFill>
              </a:rPr>
              <a:t>Le Yoga à l‘école</a:t>
            </a:r>
          </a:p>
        </p:txBody>
      </p:sp>
      <p:sp>
        <p:nvSpPr>
          <p:cNvPr id="3" name="Espace réservé du contenu 2">
            <a:extLst>
              <a:ext uri="{FF2B5EF4-FFF2-40B4-BE49-F238E27FC236}">
                <a16:creationId xmlns:a16="http://schemas.microsoft.com/office/drawing/2014/main" id="{59A2EC26-0B16-B2A8-E4FC-43D1A6E7A211}"/>
              </a:ext>
            </a:extLst>
          </p:cNvPr>
          <p:cNvSpPr>
            <a:spLocks noGrp="1"/>
          </p:cNvSpPr>
          <p:nvPr>
            <p:ph idx="1"/>
          </p:nvPr>
        </p:nvSpPr>
        <p:spPr/>
        <p:txBody>
          <a:bodyPr/>
          <a:lstStyle/>
          <a:p>
            <a:r>
              <a:rPr lang="fr-FR" dirty="0">
                <a:hlinkClick r:id="rId2"/>
              </a:rPr>
              <a:t>Techniques de concentration issues du yoga (padlet.com)</a:t>
            </a:r>
            <a:endParaRPr lang="fr-FR" dirty="0"/>
          </a:p>
          <a:p>
            <a:endParaRPr lang="fr-FR" dirty="0">
              <a:solidFill>
                <a:schemeClr val="bg1"/>
              </a:solidFill>
            </a:endParaRPr>
          </a:p>
          <a:p>
            <a:r>
              <a:rPr lang="fr-FR" dirty="0">
                <a:solidFill>
                  <a:schemeClr val="bg1"/>
                </a:solidFill>
              </a:rPr>
              <a:t>Classeur avec les ressources conçues par la formatrice </a:t>
            </a:r>
            <a:r>
              <a:rPr lang="fr-FR" dirty="0" err="1">
                <a:solidFill>
                  <a:schemeClr val="bg1"/>
                </a:solidFill>
              </a:rPr>
              <a:t>Jézaelle</a:t>
            </a:r>
            <a:r>
              <a:rPr lang="fr-FR" dirty="0">
                <a:solidFill>
                  <a:schemeClr val="bg1"/>
                </a:solidFill>
              </a:rPr>
              <a:t> </a:t>
            </a:r>
            <a:r>
              <a:rPr lang="fr-FR" dirty="0" err="1">
                <a:solidFill>
                  <a:schemeClr val="bg1"/>
                </a:solidFill>
              </a:rPr>
              <a:t>Scolari</a:t>
            </a:r>
            <a:r>
              <a:rPr lang="fr-FR" dirty="0">
                <a:solidFill>
                  <a:schemeClr val="bg1"/>
                </a:solidFill>
              </a:rPr>
              <a:t>.</a:t>
            </a:r>
          </a:p>
          <a:p>
            <a:endParaRPr lang="fr-FR" dirty="0">
              <a:solidFill>
                <a:schemeClr val="bg1"/>
              </a:solidFill>
            </a:endParaRPr>
          </a:p>
          <a:p>
            <a:r>
              <a:rPr lang="fr-FR" dirty="0">
                <a:solidFill>
                  <a:schemeClr val="bg1"/>
                </a:solidFill>
              </a:rPr>
              <a:t>Sondage à faire : qui utilise ces techniques en classe?</a:t>
            </a:r>
          </a:p>
          <a:p>
            <a:endParaRPr lang="fr-FR" dirty="0">
              <a:solidFill>
                <a:schemeClr val="bg1"/>
              </a:solidFill>
            </a:endParaRPr>
          </a:p>
          <a:p>
            <a:r>
              <a:rPr lang="fr-FR" dirty="0">
                <a:solidFill>
                  <a:schemeClr val="bg1"/>
                </a:solidFill>
              </a:rPr>
              <a:t>Besoin d’une formation pour renforcer les pratiques?</a:t>
            </a:r>
          </a:p>
          <a:p>
            <a:endParaRPr lang="fr-FR" dirty="0">
              <a:solidFill>
                <a:schemeClr val="bg1"/>
              </a:solidFill>
            </a:endParaRPr>
          </a:p>
          <a:p>
            <a:r>
              <a:rPr lang="fr-FR" dirty="0">
                <a:solidFill>
                  <a:schemeClr val="bg1"/>
                </a:solidFill>
              </a:rPr>
              <a:t>Financement </a:t>
            </a:r>
            <a:r>
              <a:rPr lang="fr-FR" dirty="0" err="1">
                <a:solidFill>
                  <a:schemeClr val="bg1"/>
                </a:solidFill>
              </a:rPr>
              <a:t>Ancrochage</a:t>
            </a:r>
            <a:endParaRPr lang="fr-RE" dirty="0">
              <a:solidFill>
                <a:schemeClr val="bg1"/>
              </a:solidFill>
            </a:endParaRPr>
          </a:p>
        </p:txBody>
      </p:sp>
      <p:sp>
        <p:nvSpPr>
          <p:cNvPr id="4" name="Espace réservé du texte 3">
            <a:extLst>
              <a:ext uri="{FF2B5EF4-FFF2-40B4-BE49-F238E27FC236}">
                <a16:creationId xmlns:a16="http://schemas.microsoft.com/office/drawing/2014/main" id="{66FBDB35-2DF5-1958-4EDC-0FD6872D2046}"/>
              </a:ext>
            </a:extLst>
          </p:cNvPr>
          <p:cNvSpPr>
            <a:spLocks noGrp="1"/>
          </p:cNvSpPr>
          <p:nvPr>
            <p:ph type="body" sz="half" idx="2"/>
          </p:nvPr>
        </p:nvSpPr>
        <p:spPr/>
        <p:txBody>
          <a:bodyPr/>
          <a:lstStyle/>
          <a:p>
            <a:r>
              <a:rPr lang="fr-RE" dirty="0">
                <a:solidFill>
                  <a:schemeClr val="bg1"/>
                </a:solidFill>
              </a:rPr>
              <a:t>Techniques de concentration et de relaxation issues du Yoga – Formation de 16 personnes en 2021-22</a:t>
            </a:r>
          </a:p>
          <a:p>
            <a:endParaRPr lang="fr-RE" dirty="0"/>
          </a:p>
          <a:p>
            <a:r>
              <a:rPr lang="fr-RE" dirty="0">
                <a:solidFill>
                  <a:schemeClr val="bg1"/>
                </a:solidFill>
              </a:rPr>
              <a:t>Objectifs : </a:t>
            </a:r>
            <a:r>
              <a:rPr lang="fr-FR" b="0" i="0" dirty="0">
                <a:solidFill>
                  <a:schemeClr val="bg1"/>
                </a:solidFill>
                <a:effectLst/>
                <a:latin typeface="Inter var"/>
              </a:rPr>
              <a:t>Vivre ensemble, éliminer les tensions, respirer, se mettre en posture juste, savoir se relaxer, se concentrer.</a:t>
            </a:r>
            <a:endParaRPr lang="fr-RE" dirty="0">
              <a:solidFill>
                <a:schemeClr val="bg1"/>
              </a:solidFill>
            </a:endParaRPr>
          </a:p>
          <a:p>
            <a:endParaRPr lang="fr-RE" dirty="0"/>
          </a:p>
        </p:txBody>
      </p:sp>
    </p:spTree>
    <p:extLst>
      <p:ext uri="{BB962C8B-B14F-4D97-AF65-F5344CB8AC3E}">
        <p14:creationId xmlns:p14="http://schemas.microsoft.com/office/powerpoint/2010/main" val="4206914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EB971-822F-941C-975C-BE9409C9513D}"/>
              </a:ext>
            </a:extLst>
          </p:cNvPr>
          <p:cNvSpPr>
            <a:spLocks noGrp="1"/>
          </p:cNvSpPr>
          <p:nvPr>
            <p:ph type="title"/>
          </p:nvPr>
        </p:nvSpPr>
        <p:spPr/>
        <p:txBody>
          <a:bodyPr/>
          <a:lstStyle/>
          <a:p>
            <a:r>
              <a:rPr lang="fr-RE" dirty="0">
                <a:solidFill>
                  <a:schemeClr val="accent1"/>
                </a:solidFill>
              </a:rPr>
              <a:t>Le Yoga à l‘école</a:t>
            </a:r>
            <a:endParaRPr lang="fr-RE" dirty="0"/>
          </a:p>
        </p:txBody>
      </p:sp>
      <p:sp>
        <p:nvSpPr>
          <p:cNvPr id="3" name="Espace réservé du contenu 2">
            <a:extLst>
              <a:ext uri="{FF2B5EF4-FFF2-40B4-BE49-F238E27FC236}">
                <a16:creationId xmlns:a16="http://schemas.microsoft.com/office/drawing/2014/main" id="{9EEB2059-EFE2-2101-9D1F-6070584745F1}"/>
              </a:ext>
            </a:extLst>
          </p:cNvPr>
          <p:cNvSpPr>
            <a:spLocks noGrp="1"/>
          </p:cNvSpPr>
          <p:nvPr>
            <p:ph idx="1"/>
          </p:nvPr>
        </p:nvSpPr>
        <p:spPr/>
        <p:txBody>
          <a:bodyPr/>
          <a:lstStyle/>
          <a:p>
            <a:r>
              <a:rPr lang="fr-RE" dirty="0">
                <a:solidFill>
                  <a:schemeClr val="bg1"/>
                </a:solidFill>
              </a:rPr>
              <a:t>Expérimentation auprès des élèves : 10 ateliers </a:t>
            </a:r>
          </a:p>
          <a:p>
            <a:endParaRPr lang="fr-RE" dirty="0">
              <a:solidFill>
                <a:schemeClr val="bg1"/>
              </a:solidFill>
            </a:endParaRPr>
          </a:p>
          <a:p>
            <a:r>
              <a:rPr lang="fr-RE" dirty="0">
                <a:solidFill>
                  <a:schemeClr val="bg1"/>
                </a:solidFill>
              </a:rPr>
              <a:t>Avec un groupe d’élèves volontaires de CAPA 1</a:t>
            </a:r>
          </a:p>
          <a:p>
            <a:endParaRPr lang="fr-RE" dirty="0">
              <a:solidFill>
                <a:schemeClr val="bg1"/>
              </a:solidFill>
            </a:endParaRPr>
          </a:p>
          <a:p>
            <a:r>
              <a:rPr lang="fr-RE" dirty="0">
                <a:solidFill>
                  <a:schemeClr val="bg1"/>
                </a:solidFill>
              </a:rPr>
              <a:t>Avec la classe de Terminale BIT à l’approche des épreuves terminales du Bac Pro : gestion du stress</a:t>
            </a:r>
          </a:p>
          <a:p>
            <a:endParaRPr lang="fr-RE" dirty="0">
              <a:solidFill>
                <a:schemeClr val="bg1"/>
              </a:solidFill>
            </a:endParaRPr>
          </a:p>
          <a:p>
            <a:r>
              <a:rPr lang="fr-RE" dirty="0">
                <a:solidFill>
                  <a:schemeClr val="bg1"/>
                </a:solidFill>
              </a:rPr>
              <a:t>A renouveler si financement </a:t>
            </a:r>
            <a:r>
              <a:rPr lang="fr-RE" dirty="0" err="1">
                <a:solidFill>
                  <a:schemeClr val="bg1"/>
                </a:solidFill>
              </a:rPr>
              <a:t>ancrochage</a:t>
            </a:r>
            <a:r>
              <a:rPr lang="fr-RE" dirty="0">
                <a:solidFill>
                  <a:schemeClr val="bg1"/>
                </a:solidFill>
              </a:rPr>
              <a:t> </a:t>
            </a:r>
          </a:p>
        </p:txBody>
      </p:sp>
      <p:sp>
        <p:nvSpPr>
          <p:cNvPr id="4" name="Espace réservé du texte 3">
            <a:extLst>
              <a:ext uri="{FF2B5EF4-FFF2-40B4-BE49-F238E27FC236}">
                <a16:creationId xmlns:a16="http://schemas.microsoft.com/office/drawing/2014/main" id="{938C47C4-201B-DA67-2CBB-256D11857335}"/>
              </a:ext>
            </a:extLst>
          </p:cNvPr>
          <p:cNvSpPr>
            <a:spLocks noGrp="1"/>
          </p:cNvSpPr>
          <p:nvPr>
            <p:ph type="body" sz="half" idx="2"/>
          </p:nvPr>
        </p:nvSpPr>
        <p:spPr/>
        <p:txBody>
          <a:bodyPr/>
          <a:lstStyle/>
          <a:p>
            <a:r>
              <a:rPr lang="fr-RE" dirty="0">
                <a:solidFill>
                  <a:schemeClr val="bg1"/>
                </a:solidFill>
              </a:rPr>
              <a:t>Objectifs : </a:t>
            </a:r>
            <a:r>
              <a:rPr lang="fr-FR" b="0" i="0" dirty="0">
                <a:solidFill>
                  <a:schemeClr val="bg1"/>
                </a:solidFill>
                <a:effectLst/>
                <a:latin typeface="Inter var"/>
              </a:rPr>
              <a:t>Vivre ensemble, éliminer les tensions, respirer, se mettre en posture juste, savoir se relaxer, se concentrer</a:t>
            </a:r>
            <a:endParaRPr lang="fr-RE" dirty="0"/>
          </a:p>
        </p:txBody>
      </p:sp>
    </p:spTree>
    <p:extLst>
      <p:ext uri="{BB962C8B-B14F-4D97-AF65-F5344CB8AC3E}">
        <p14:creationId xmlns:p14="http://schemas.microsoft.com/office/powerpoint/2010/main" val="213336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EC46E-8963-9052-9980-8C6525EE60EF}"/>
              </a:ext>
            </a:extLst>
          </p:cNvPr>
          <p:cNvSpPr>
            <a:spLocks noGrp="1"/>
          </p:cNvSpPr>
          <p:nvPr>
            <p:ph type="title"/>
          </p:nvPr>
        </p:nvSpPr>
        <p:spPr/>
        <p:txBody>
          <a:bodyPr/>
          <a:lstStyle/>
          <a:p>
            <a:r>
              <a:rPr lang="fr-RE" dirty="0">
                <a:solidFill>
                  <a:schemeClr val="bg1"/>
                </a:solidFill>
              </a:rPr>
              <a:t>Les rencontres RESEDA, mai 2022, Florac</a:t>
            </a:r>
          </a:p>
        </p:txBody>
      </p:sp>
      <p:sp>
        <p:nvSpPr>
          <p:cNvPr id="3" name="Espace réservé du contenu 2">
            <a:extLst>
              <a:ext uri="{FF2B5EF4-FFF2-40B4-BE49-F238E27FC236}">
                <a16:creationId xmlns:a16="http://schemas.microsoft.com/office/drawing/2014/main" id="{875D2AE5-DEEF-A7EE-6F0C-408B0A0EE1C5}"/>
              </a:ext>
            </a:extLst>
          </p:cNvPr>
          <p:cNvSpPr>
            <a:spLocks noGrp="1"/>
          </p:cNvSpPr>
          <p:nvPr>
            <p:ph idx="1"/>
          </p:nvPr>
        </p:nvSpPr>
        <p:spPr/>
        <p:txBody>
          <a:bodyPr/>
          <a:lstStyle/>
          <a:p>
            <a:r>
              <a:rPr lang="fr-RE" dirty="0">
                <a:solidFill>
                  <a:schemeClr val="bg1"/>
                </a:solidFill>
              </a:rPr>
              <a:t>RESEDA : Réseau d’Education pour la Santé, l’Ecoute et le Développement de l’Adolescent</a:t>
            </a:r>
          </a:p>
          <a:p>
            <a:r>
              <a:rPr lang="fr-FR" sz="1800" u="sng" dirty="0">
                <a:solidFill>
                  <a:schemeClr val="bg1"/>
                </a:solidFill>
                <a:effectLst/>
                <a:latin typeface="Century Gothic" panose="020B0502020202020204" pitchFamily="34" charset="0"/>
                <a:ea typeface="Century Gothic" panose="020B0502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https://chlorofil.fr/reseaux/reseda</a:t>
            </a:r>
            <a:r>
              <a:rPr lang="fr-FR" sz="1800" dirty="0">
                <a:solidFill>
                  <a:schemeClr val="bg1"/>
                </a:solidFill>
                <a:effectLst/>
                <a:latin typeface="Century Gothic" panose="020B0502020202020204" pitchFamily="34" charset="0"/>
                <a:ea typeface="Century Gothic" panose="020B0502020202020204" pitchFamily="34" charset="0"/>
                <a:cs typeface="Arial" panose="020B0604020202020204" pitchFamily="34" charset="0"/>
              </a:rPr>
              <a:t> : des idées inspirantes et novatrices dans ses jolis carnets de santé</a:t>
            </a:r>
          </a:p>
          <a:p>
            <a:r>
              <a:rPr lang="fr-FR" sz="1800" dirty="0">
                <a:solidFill>
                  <a:schemeClr val="bg1"/>
                </a:solidFill>
                <a:effectLst/>
                <a:latin typeface="Century Gothic" panose="020B0502020202020204" pitchFamily="34" charset="0"/>
                <a:ea typeface="Century Gothic" panose="020B0502020202020204" pitchFamily="34" charset="0"/>
                <a:cs typeface="Arial" panose="020B0604020202020204" pitchFamily="34" charset="0"/>
              </a:rPr>
              <a:t> </a:t>
            </a:r>
            <a:r>
              <a:rPr lang="fr-RE" sz="1800" dirty="0">
                <a:solidFill>
                  <a:schemeClr val="bg1"/>
                </a:solidFill>
                <a:hlinkClick r:id="rId4"/>
              </a:rPr>
              <a:t>https://wikis.cdrflorac.fr/wikis/reseda/?RessourcesReseda22</a:t>
            </a:r>
            <a:r>
              <a:rPr lang="fr-RE" sz="1800" dirty="0">
                <a:solidFill>
                  <a:schemeClr val="bg1"/>
                </a:solidFill>
              </a:rPr>
              <a:t>, vous y trouverez le carnet de santé « Corps Etrangers » ainsi que des comptes-rendus sur les échanges de ces rencontres issues de 3 années de recherche-action</a:t>
            </a:r>
          </a:p>
          <a:p>
            <a:endParaRPr lang="fr-RE" sz="1800" dirty="0">
              <a:solidFill>
                <a:schemeClr val="bg1"/>
              </a:solidFill>
              <a:effectLst/>
              <a:latin typeface="Century Gothic" panose="020B0502020202020204" pitchFamily="34" charset="0"/>
              <a:ea typeface="Century Gothic" panose="020B0502020202020204" pitchFamily="34" charset="0"/>
              <a:cs typeface="Arial" panose="020B0604020202020204" pitchFamily="34" charset="0"/>
            </a:endParaRPr>
          </a:p>
          <a:p>
            <a:endParaRPr lang="fr-RE" sz="1800" dirty="0">
              <a:solidFill>
                <a:srgbClr val="FFFFFF"/>
              </a:solidFill>
              <a:effectLst/>
              <a:latin typeface="Century Gothic" panose="020B0502020202020204" pitchFamily="34" charset="0"/>
              <a:cs typeface="Arial" panose="020B0604020202020204" pitchFamily="34" charset="0"/>
            </a:endParaRPr>
          </a:p>
          <a:p>
            <a:endParaRPr lang="fr-RE" dirty="0"/>
          </a:p>
          <a:p>
            <a:endParaRPr lang="fr-RE" dirty="0"/>
          </a:p>
          <a:p>
            <a:endParaRPr lang="fr-RE" dirty="0"/>
          </a:p>
        </p:txBody>
      </p:sp>
      <p:pic>
        <p:nvPicPr>
          <p:cNvPr id="5" name="Image 4" descr="RESEDA : Réseau d'éducation pour la santé, l'écoute et le développement de  l'adolescent - ChloroFil.fr">
            <a:extLst>
              <a:ext uri="{FF2B5EF4-FFF2-40B4-BE49-F238E27FC236}">
                <a16:creationId xmlns:a16="http://schemas.microsoft.com/office/drawing/2014/main" id="{C7EA5C9A-3524-CFE5-644E-18A36C0EB4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5183" y="4108409"/>
            <a:ext cx="2775076" cy="1235710"/>
          </a:xfrm>
          <a:prstGeom prst="rect">
            <a:avLst/>
          </a:prstGeom>
          <a:noFill/>
          <a:ln>
            <a:noFill/>
          </a:ln>
        </p:spPr>
      </p:pic>
    </p:spTree>
    <p:extLst>
      <p:ext uri="{BB962C8B-B14F-4D97-AF65-F5344CB8AC3E}">
        <p14:creationId xmlns:p14="http://schemas.microsoft.com/office/powerpoint/2010/main" val="466955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9F9671-9C16-D5AF-F908-C8FD969E69B7}"/>
              </a:ext>
            </a:extLst>
          </p:cNvPr>
          <p:cNvSpPr>
            <a:spLocks noGrp="1"/>
          </p:cNvSpPr>
          <p:nvPr>
            <p:ph type="title"/>
          </p:nvPr>
        </p:nvSpPr>
        <p:spPr/>
        <p:txBody>
          <a:bodyPr>
            <a:normAutofit fontScale="90000"/>
          </a:bodyPr>
          <a:lstStyle/>
          <a:p>
            <a:r>
              <a:rPr lang="fr-RE" dirty="0"/>
              <a:t>Thème de l’année : </a:t>
            </a:r>
            <a:r>
              <a:rPr lang="fr-FR" b="0" i="0" dirty="0">
                <a:solidFill>
                  <a:srgbClr val="008000"/>
                </a:solidFill>
                <a:effectLst/>
                <a:latin typeface="Courier New" panose="02070309020205020404" pitchFamily="49" charset="0"/>
              </a:rPr>
              <a:t>« Corps et apprentissages » </a:t>
            </a:r>
            <a:endParaRPr lang="fr-RE" dirty="0"/>
          </a:p>
        </p:txBody>
      </p:sp>
      <p:sp>
        <p:nvSpPr>
          <p:cNvPr id="3" name="Espace réservé du contenu 2">
            <a:extLst>
              <a:ext uri="{FF2B5EF4-FFF2-40B4-BE49-F238E27FC236}">
                <a16:creationId xmlns:a16="http://schemas.microsoft.com/office/drawing/2014/main" id="{07BD9F8D-8203-4941-2889-F3FF41908D3F}"/>
              </a:ext>
            </a:extLst>
          </p:cNvPr>
          <p:cNvSpPr>
            <a:spLocks noGrp="1"/>
          </p:cNvSpPr>
          <p:nvPr>
            <p:ph idx="1"/>
          </p:nvPr>
        </p:nvSpPr>
        <p:spPr/>
        <p:txBody>
          <a:bodyPr>
            <a:normAutofit fontScale="92500" lnSpcReduction="20000"/>
          </a:bodyPr>
          <a:lstStyle/>
          <a:p>
            <a:r>
              <a:rPr lang="fr-FR" dirty="0">
                <a:solidFill>
                  <a:srgbClr val="008000"/>
                </a:solidFill>
                <a:effectLst/>
                <a:latin typeface="Courier New" panose="02070309020205020404" pitchFamily="49" charset="0"/>
              </a:rPr>
              <a:t>A</a:t>
            </a:r>
            <a:r>
              <a:rPr lang="fr-FR" b="0" i="0" dirty="0">
                <a:solidFill>
                  <a:srgbClr val="008000"/>
                </a:solidFill>
                <a:effectLst/>
                <a:latin typeface="Courier New" panose="02070309020205020404" pitchFamily="49" charset="0"/>
              </a:rPr>
              <a:t>vec les questions suivantes :</a:t>
            </a:r>
            <a:br>
              <a:rPr lang="fr-FR" dirty="0"/>
            </a:br>
            <a:r>
              <a:rPr lang="fr-FR" b="0" i="0" dirty="0">
                <a:solidFill>
                  <a:srgbClr val="008000"/>
                </a:solidFill>
                <a:effectLst/>
                <a:latin typeface="Courier New" panose="02070309020205020404" pitchFamily="49" charset="0"/>
              </a:rPr>
              <a:t>-    Pourrions-nous envisager autrement les espaces et les temps</a:t>
            </a:r>
            <a:br>
              <a:rPr lang="fr-FR" dirty="0"/>
            </a:br>
            <a:r>
              <a:rPr lang="fr-FR" b="0" i="0" dirty="0">
                <a:solidFill>
                  <a:srgbClr val="008000"/>
                </a:solidFill>
                <a:effectLst/>
                <a:latin typeface="Courier New" panose="02070309020205020404" pitchFamily="49" charset="0"/>
              </a:rPr>
              <a:t>scolaires ?</a:t>
            </a:r>
            <a:br>
              <a:rPr lang="fr-FR" dirty="0"/>
            </a:br>
            <a:r>
              <a:rPr lang="fr-FR" b="0" i="0" dirty="0">
                <a:solidFill>
                  <a:srgbClr val="008000"/>
                </a:solidFill>
                <a:effectLst/>
                <a:latin typeface="Courier New" panose="02070309020205020404" pitchFamily="49" charset="0"/>
              </a:rPr>
              <a:t>-    Peut-on faire l'école dehors ?</a:t>
            </a:r>
            <a:br>
              <a:rPr lang="fr-FR" dirty="0"/>
            </a:br>
            <a:r>
              <a:rPr lang="fr-FR" b="0" i="0" dirty="0">
                <a:solidFill>
                  <a:srgbClr val="008000"/>
                </a:solidFill>
                <a:effectLst/>
                <a:latin typeface="Courier New" panose="02070309020205020404" pitchFamily="49" charset="0"/>
              </a:rPr>
              <a:t>-    Comment développer les compétences éco-psychosociales de nos</a:t>
            </a:r>
            <a:br>
              <a:rPr lang="fr-FR" dirty="0"/>
            </a:br>
            <a:r>
              <a:rPr lang="fr-FR" b="0" i="0" dirty="0">
                <a:solidFill>
                  <a:srgbClr val="008000"/>
                </a:solidFill>
                <a:effectLst/>
                <a:latin typeface="Courier New" panose="02070309020205020404" pitchFamily="49" charset="0"/>
              </a:rPr>
              <a:t>apprenants ?</a:t>
            </a:r>
            <a:br>
              <a:rPr lang="fr-FR" dirty="0"/>
            </a:br>
            <a:r>
              <a:rPr lang="fr-FR" b="0" i="0" dirty="0">
                <a:solidFill>
                  <a:srgbClr val="008000"/>
                </a:solidFill>
                <a:effectLst/>
                <a:latin typeface="Courier New" panose="02070309020205020404" pitchFamily="49" charset="0"/>
              </a:rPr>
              <a:t>-    Comment favoriser l'intégration, la motivation et la</a:t>
            </a:r>
            <a:br>
              <a:rPr lang="fr-FR" dirty="0"/>
            </a:br>
            <a:r>
              <a:rPr lang="fr-FR" b="0" i="0" dirty="0">
                <a:solidFill>
                  <a:srgbClr val="008000"/>
                </a:solidFill>
                <a:effectLst/>
                <a:latin typeface="Courier New" panose="02070309020205020404" pitchFamily="49" charset="0"/>
              </a:rPr>
              <a:t>concentration ? bref l'envie et le bien-être scolaires ?</a:t>
            </a:r>
            <a:br>
              <a:rPr lang="fr-FR" dirty="0"/>
            </a:br>
            <a:br>
              <a:rPr lang="fr-FR" dirty="0"/>
            </a:br>
            <a:r>
              <a:rPr lang="fr-FR" b="0" i="0" dirty="0">
                <a:solidFill>
                  <a:srgbClr val="008000"/>
                </a:solidFill>
                <a:effectLst/>
                <a:latin typeface="Courier New" panose="02070309020205020404" pitchFamily="49" charset="0"/>
              </a:rPr>
              <a:t>Avec des actions pédagogiques et éducatives innovantes ; des</a:t>
            </a:r>
            <a:br>
              <a:rPr lang="fr-FR" dirty="0"/>
            </a:br>
            <a:r>
              <a:rPr lang="fr-FR" b="0" i="0" dirty="0">
                <a:solidFill>
                  <a:srgbClr val="008000"/>
                </a:solidFill>
                <a:effectLst/>
                <a:latin typeface="Courier New" panose="02070309020205020404" pitchFamily="49" charset="0"/>
              </a:rPr>
              <a:t>Activités Physiques de Pleine Nature ; un travail sur les émotions</a:t>
            </a:r>
            <a:br>
              <a:rPr lang="fr-FR" dirty="0"/>
            </a:br>
            <a:r>
              <a:rPr lang="fr-FR" b="0" i="0" dirty="0">
                <a:solidFill>
                  <a:srgbClr val="008000"/>
                </a:solidFill>
                <a:effectLst/>
                <a:latin typeface="Courier New" panose="02070309020205020404" pitchFamily="49" charset="0"/>
              </a:rPr>
              <a:t>par le média artistique...</a:t>
            </a:r>
            <a:br>
              <a:rPr lang="fr-FR" dirty="0"/>
            </a:br>
            <a:br>
              <a:rPr lang="fr-FR" dirty="0"/>
            </a:br>
            <a:r>
              <a:rPr lang="fr-FR" b="0" i="0" dirty="0">
                <a:solidFill>
                  <a:srgbClr val="008000"/>
                </a:solidFill>
                <a:effectLst/>
                <a:latin typeface="Courier New" panose="02070309020205020404" pitchFamily="49" charset="0"/>
              </a:rPr>
              <a:t>Avec un but commun et unique : favoriser la réussite scolaire et le</a:t>
            </a:r>
            <a:br>
              <a:rPr lang="fr-FR" dirty="0"/>
            </a:br>
            <a:r>
              <a:rPr lang="fr-FR" b="0" i="0" dirty="0">
                <a:solidFill>
                  <a:srgbClr val="008000"/>
                </a:solidFill>
                <a:effectLst/>
                <a:latin typeface="Courier New" panose="02070309020205020404" pitchFamily="49" charset="0"/>
              </a:rPr>
              <a:t>bien-être au travail de tous.</a:t>
            </a:r>
            <a:endParaRPr lang="fr-RE" dirty="0"/>
          </a:p>
        </p:txBody>
      </p:sp>
    </p:spTree>
    <p:extLst>
      <p:ext uri="{BB962C8B-B14F-4D97-AF65-F5344CB8AC3E}">
        <p14:creationId xmlns:p14="http://schemas.microsoft.com/office/powerpoint/2010/main" val="379499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60CB1-8D71-B860-C6F6-A8C8EDCFDC0C}"/>
              </a:ext>
            </a:extLst>
          </p:cNvPr>
          <p:cNvSpPr>
            <a:spLocks noGrp="1"/>
          </p:cNvSpPr>
          <p:nvPr>
            <p:ph type="title"/>
          </p:nvPr>
        </p:nvSpPr>
        <p:spPr/>
        <p:txBody>
          <a:bodyPr/>
          <a:lstStyle/>
          <a:p>
            <a:r>
              <a:rPr lang="fr-RE" dirty="0">
                <a:solidFill>
                  <a:schemeClr val="accent2">
                    <a:lumMod val="60000"/>
                    <a:lumOff val="40000"/>
                  </a:schemeClr>
                </a:solidFill>
              </a:rPr>
              <a:t>Les constats</a:t>
            </a:r>
          </a:p>
        </p:txBody>
      </p:sp>
      <p:sp>
        <p:nvSpPr>
          <p:cNvPr id="3" name="Espace réservé du texte 2">
            <a:extLst>
              <a:ext uri="{FF2B5EF4-FFF2-40B4-BE49-F238E27FC236}">
                <a16:creationId xmlns:a16="http://schemas.microsoft.com/office/drawing/2014/main" id="{CE5EE29E-2579-4344-11C2-636587E11704}"/>
              </a:ext>
            </a:extLst>
          </p:cNvPr>
          <p:cNvSpPr>
            <a:spLocks noGrp="1"/>
          </p:cNvSpPr>
          <p:nvPr>
            <p:ph type="body" idx="1"/>
          </p:nvPr>
        </p:nvSpPr>
        <p:spPr/>
        <p:txBody>
          <a:bodyPr/>
          <a:lstStyle/>
          <a:p>
            <a:r>
              <a:rPr lang="fr-RE" dirty="0">
                <a:solidFill>
                  <a:schemeClr val="accent2">
                    <a:lumMod val="60000"/>
                    <a:lumOff val="40000"/>
                  </a:schemeClr>
                </a:solidFill>
              </a:rPr>
              <a:t>Nos espaces scolaires</a:t>
            </a:r>
          </a:p>
        </p:txBody>
      </p:sp>
      <p:sp>
        <p:nvSpPr>
          <p:cNvPr id="4" name="Espace réservé du contenu 3">
            <a:extLst>
              <a:ext uri="{FF2B5EF4-FFF2-40B4-BE49-F238E27FC236}">
                <a16:creationId xmlns:a16="http://schemas.microsoft.com/office/drawing/2014/main" id="{7A53E230-BD6E-D26C-BA1C-9530232C58FB}"/>
              </a:ext>
            </a:extLst>
          </p:cNvPr>
          <p:cNvSpPr>
            <a:spLocks noGrp="1"/>
          </p:cNvSpPr>
          <p:nvPr>
            <p:ph sz="half" idx="2"/>
          </p:nvPr>
        </p:nvSpPr>
        <p:spPr/>
        <p:txBody>
          <a:bodyPr>
            <a:normAutofit fontScale="92500"/>
          </a:bodyPr>
          <a:lstStyle/>
          <a:p>
            <a:r>
              <a:rPr lang="fr-RE" dirty="0">
                <a:solidFill>
                  <a:schemeClr val="bg1"/>
                </a:solidFill>
              </a:rPr>
              <a:t>L’organisation de notre système éducatif est encore influencé par l’organisation des classes du Code pédagogique des Jésuites de 1599 :</a:t>
            </a:r>
          </a:p>
          <a:p>
            <a:pPr>
              <a:buFont typeface="Wingdings" panose="05000000000000000000" pitchFamily="2" charset="2"/>
              <a:buChar char="Ø"/>
            </a:pPr>
            <a:r>
              <a:rPr lang="fr-RE" dirty="0">
                <a:solidFill>
                  <a:schemeClr val="bg1"/>
                </a:solidFill>
              </a:rPr>
              <a:t>Création de classes</a:t>
            </a:r>
          </a:p>
          <a:p>
            <a:pPr>
              <a:buFont typeface="Wingdings" panose="05000000000000000000" pitchFamily="2" charset="2"/>
              <a:buChar char="Ø"/>
            </a:pPr>
            <a:r>
              <a:rPr lang="fr-RE" dirty="0">
                <a:solidFill>
                  <a:schemeClr val="bg1"/>
                </a:solidFill>
              </a:rPr>
              <a:t>Organisation de la classe en équipes</a:t>
            </a:r>
          </a:p>
          <a:p>
            <a:pPr>
              <a:buFont typeface="Wingdings" panose="05000000000000000000" pitchFamily="2" charset="2"/>
              <a:buChar char="Ø"/>
            </a:pPr>
            <a:r>
              <a:rPr lang="fr-RE" dirty="0">
                <a:solidFill>
                  <a:schemeClr val="bg1"/>
                </a:solidFill>
              </a:rPr>
              <a:t>Rôle de l’émulation</a:t>
            </a:r>
          </a:p>
          <a:p>
            <a:pPr>
              <a:buFont typeface="Wingdings" panose="05000000000000000000" pitchFamily="2" charset="2"/>
              <a:buChar char="Ø"/>
            </a:pPr>
            <a:r>
              <a:rPr lang="fr-RE" dirty="0">
                <a:solidFill>
                  <a:schemeClr val="bg1"/>
                </a:solidFill>
              </a:rPr>
              <a:t>Architecture des espaces : locaux répondant à des impératifs d’hygiène et de moralité plutôt qu’au confort</a:t>
            </a:r>
          </a:p>
          <a:p>
            <a:pPr>
              <a:buFont typeface="Wingdings" panose="05000000000000000000" pitchFamily="2" charset="2"/>
              <a:buChar char="Ø"/>
            </a:pPr>
            <a:endParaRPr lang="fr-RE" dirty="0">
              <a:solidFill>
                <a:schemeClr val="bg1"/>
              </a:solidFill>
            </a:endParaRPr>
          </a:p>
        </p:txBody>
      </p:sp>
      <p:sp>
        <p:nvSpPr>
          <p:cNvPr id="5" name="Espace réservé du texte 4">
            <a:extLst>
              <a:ext uri="{FF2B5EF4-FFF2-40B4-BE49-F238E27FC236}">
                <a16:creationId xmlns:a16="http://schemas.microsoft.com/office/drawing/2014/main" id="{C3BEBF9A-BD81-2EF2-427C-DFE41B34BF89}"/>
              </a:ext>
            </a:extLst>
          </p:cNvPr>
          <p:cNvSpPr>
            <a:spLocks noGrp="1"/>
          </p:cNvSpPr>
          <p:nvPr>
            <p:ph type="body" sz="quarter" idx="3"/>
          </p:nvPr>
        </p:nvSpPr>
        <p:spPr/>
        <p:txBody>
          <a:bodyPr/>
          <a:lstStyle/>
          <a:p>
            <a:r>
              <a:rPr lang="fr-RE" dirty="0">
                <a:solidFill>
                  <a:schemeClr val="accent2">
                    <a:lumMod val="60000"/>
                    <a:lumOff val="40000"/>
                  </a:schemeClr>
                </a:solidFill>
              </a:rPr>
              <a:t>Des agressions quotidiennes</a:t>
            </a:r>
          </a:p>
        </p:txBody>
      </p:sp>
      <p:sp>
        <p:nvSpPr>
          <p:cNvPr id="6" name="Espace réservé du contenu 5">
            <a:extLst>
              <a:ext uri="{FF2B5EF4-FFF2-40B4-BE49-F238E27FC236}">
                <a16:creationId xmlns:a16="http://schemas.microsoft.com/office/drawing/2014/main" id="{78C2EAAF-5C49-5F1D-B8B6-AC0FB1831B60}"/>
              </a:ext>
            </a:extLst>
          </p:cNvPr>
          <p:cNvSpPr>
            <a:spLocks noGrp="1"/>
          </p:cNvSpPr>
          <p:nvPr>
            <p:ph sz="quarter" idx="4"/>
          </p:nvPr>
        </p:nvSpPr>
        <p:spPr>
          <a:xfrm>
            <a:off x="6227701" y="2656539"/>
            <a:ext cx="4779581" cy="4155897"/>
          </a:xfrm>
        </p:spPr>
        <p:txBody>
          <a:bodyPr>
            <a:normAutofit fontScale="92500"/>
          </a:bodyPr>
          <a:lstStyle/>
          <a:p>
            <a:r>
              <a:rPr lang="fr-RE" dirty="0">
                <a:solidFill>
                  <a:schemeClr val="bg1"/>
                </a:solidFill>
              </a:rPr>
              <a:t>Aujourd’hui encore, l’école soumet le corps à des agressions sensibles toute la journée :</a:t>
            </a:r>
          </a:p>
          <a:p>
            <a:pPr>
              <a:buFont typeface="Wingdings" panose="05000000000000000000" pitchFamily="2" charset="2"/>
              <a:buChar char="Ø"/>
            </a:pPr>
            <a:r>
              <a:rPr lang="fr-RE" dirty="0">
                <a:solidFill>
                  <a:schemeClr val="bg1"/>
                </a:solidFill>
              </a:rPr>
              <a:t>Des rythmes scolaires tendus et stressants</a:t>
            </a:r>
          </a:p>
          <a:p>
            <a:pPr>
              <a:buFont typeface="Wingdings" panose="05000000000000000000" pitchFamily="2" charset="2"/>
              <a:buChar char="Ø"/>
            </a:pPr>
            <a:r>
              <a:rPr lang="fr-RE" dirty="0">
                <a:solidFill>
                  <a:schemeClr val="bg1"/>
                </a:solidFill>
              </a:rPr>
              <a:t>Bruit dans la cour, les couloirs, le préau, le self</a:t>
            </a:r>
          </a:p>
          <a:p>
            <a:pPr>
              <a:buFont typeface="Wingdings" panose="05000000000000000000" pitchFamily="2" charset="2"/>
              <a:buChar char="Ø"/>
            </a:pPr>
            <a:r>
              <a:rPr lang="fr-RE" dirty="0">
                <a:solidFill>
                  <a:schemeClr val="bg1"/>
                </a:solidFill>
              </a:rPr>
              <a:t>Sonnerie agressive</a:t>
            </a:r>
          </a:p>
          <a:p>
            <a:pPr>
              <a:buFont typeface="Wingdings" panose="05000000000000000000" pitchFamily="2" charset="2"/>
              <a:buChar char="Ø"/>
            </a:pPr>
            <a:r>
              <a:rPr lang="fr-RE" dirty="0">
                <a:solidFill>
                  <a:schemeClr val="bg1"/>
                </a:solidFill>
              </a:rPr>
              <a:t>Bousculades dans les couloirs</a:t>
            </a:r>
          </a:p>
          <a:p>
            <a:pPr>
              <a:buFont typeface="Wingdings" panose="05000000000000000000" pitchFamily="2" charset="2"/>
              <a:buChar char="Ø"/>
            </a:pPr>
            <a:r>
              <a:rPr lang="fr-RE" dirty="0">
                <a:solidFill>
                  <a:schemeClr val="bg1"/>
                </a:solidFill>
              </a:rPr>
              <a:t>Luminosité dans les classes</a:t>
            </a:r>
          </a:p>
          <a:p>
            <a:pPr>
              <a:buFont typeface="Wingdings" panose="05000000000000000000" pitchFamily="2" charset="2"/>
              <a:buChar char="Ø"/>
            </a:pPr>
            <a:r>
              <a:rPr lang="fr-RE" dirty="0">
                <a:solidFill>
                  <a:schemeClr val="bg1"/>
                </a:solidFill>
              </a:rPr>
              <a:t>Mobiliers standardisés : obligation de maintenir des postures assises pendant de longues heures</a:t>
            </a:r>
          </a:p>
          <a:p>
            <a:pPr>
              <a:buFont typeface="Wingdings" panose="05000000000000000000" pitchFamily="2" charset="2"/>
              <a:buChar char="Ø"/>
            </a:pPr>
            <a:r>
              <a:rPr lang="fr-RE" dirty="0">
                <a:solidFill>
                  <a:schemeClr val="bg1"/>
                </a:solidFill>
              </a:rPr>
              <a:t>Aucun lieu de repos ou de détente sensoriel pour le corps</a:t>
            </a:r>
          </a:p>
          <a:p>
            <a:pPr>
              <a:buFont typeface="Wingdings" panose="05000000000000000000" pitchFamily="2" charset="2"/>
              <a:buChar char="Ø"/>
            </a:pPr>
            <a:endParaRPr lang="fr-RE" dirty="0">
              <a:solidFill>
                <a:schemeClr val="bg1"/>
              </a:solidFill>
            </a:endParaRPr>
          </a:p>
        </p:txBody>
      </p:sp>
    </p:spTree>
    <p:extLst>
      <p:ext uri="{BB962C8B-B14F-4D97-AF65-F5344CB8AC3E}">
        <p14:creationId xmlns:p14="http://schemas.microsoft.com/office/powerpoint/2010/main" val="3962021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CCFBA8-5E7C-4AFB-0E28-0579DB48BE07}"/>
              </a:ext>
            </a:extLst>
          </p:cNvPr>
          <p:cNvSpPr>
            <a:spLocks noGrp="1"/>
          </p:cNvSpPr>
          <p:nvPr>
            <p:ph type="title"/>
          </p:nvPr>
        </p:nvSpPr>
        <p:spPr/>
        <p:txBody>
          <a:bodyPr/>
          <a:lstStyle/>
          <a:p>
            <a:r>
              <a:rPr lang="fr-RE" dirty="0">
                <a:solidFill>
                  <a:schemeClr val="accent1">
                    <a:lumMod val="60000"/>
                    <a:lumOff val="40000"/>
                  </a:schemeClr>
                </a:solidFill>
              </a:rPr>
              <a:t>Les conséquences </a:t>
            </a:r>
          </a:p>
        </p:txBody>
      </p:sp>
      <p:sp>
        <p:nvSpPr>
          <p:cNvPr id="3" name="Espace réservé du contenu 2">
            <a:extLst>
              <a:ext uri="{FF2B5EF4-FFF2-40B4-BE49-F238E27FC236}">
                <a16:creationId xmlns:a16="http://schemas.microsoft.com/office/drawing/2014/main" id="{4A08A042-9AAD-AB56-FFF5-A8533A2B3624}"/>
              </a:ext>
            </a:extLst>
          </p:cNvPr>
          <p:cNvSpPr>
            <a:spLocks noGrp="1"/>
          </p:cNvSpPr>
          <p:nvPr>
            <p:ph idx="1"/>
          </p:nvPr>
        </p:nvSpPr>
        <p:spPr>
          <a:xfrm>
            <a:off x="913795" y="2127250"/>
            <a:ext cx="10353762" cy="3714749"/>
          </a:xfrm>
        </p:spPr>
        <p:txBody>
          <a:bodyPr/>
          <a:lstStyle/>
          <a:p>
            <a:pPr>
              <a:buFont typeface="Wingdings" panose="05000000000000000000" pitchFamily="2" charset="2"/>
              <a:buChar char="Ø"/>
            </a:pPr>
            <a:r>
              <a:rPr lang="fr-RE" dirty="0">
                <a:solidFill>
                  <a:schemeClr val="bg1"/>
                </a:solidFill>
              </a:rPr>
              <a:t>Agitation, mouvement, perte de tonus et d’attention</a:t>
            </a:r>
          </a:p>
          <a:p>
            <a:pPr>
              <a:buFont typeface="Wingdings" panose="05000000000000000000" pitchFamily="2" charset="2"/>
              <a:buChar char="Ø"/>
            </a:pPr>
            <a:r>
              <a:rPr lang="fr-RE" dirty="0">
                <a:solidFill>
                  <a:schemeClr val="bg1"/>
                </a:solidFill>
              </a:rPr>
              <a:t>Comportements constatés par les enseignants et vus comme autant de difficultés à entrer ou rester dans les apprentissages</a:t>
            </a:r>
          </a:p>
          <a:p>
            <a:pPr>
              <a:buFont typeface="Wingdings" panose="05000000000000000000" pitchFamily="2" charset="2"/>
              <a:buChar char="Ø"/>
            </a:pPr>
            <a:r>
              <a:rPr lang="fr-RE" dirty="0">
                <a:solidFill>
                  <a:schemeClr val="bg1"/>
                </a:solidFill>
              </a:rPr>
              <a:t>Des élèves « agités », « rêveurs », « dormeurs »,« perturbateurs », « dérangeant le groupe »</a:t>
            </a:r>
          </a:p>
          <a:p>
            <a:pPr>
              <a:buFont typeface="Wingdings" panose="05000000000000000000" pitchFamily="2" charset="2"/>
              <a:buChar char="Ø"/>
            </a:pPr>
            <a:r>
              <a:rPr lang="fr-RE" dirty="0">
                <a:solidFill>
                  <a:schemeClr val="bg1"/>
                </a:solidFill>
              </a:rPr>
              <a:t>Un des enjeux des apprentissages vise alors à stimuler les sens, apaiser les tensions corporelles ou éviter d’en générer</a:t>
            </a:r>
          </a:p>
          <a:p>
            <a:pPr>
              <a:buFont typeface="Wingdings" panose="05000000000000000000" pitchFamily="2" charset="2"/>
              <a:buChar char="Ø"/>
            </a:pPr>
            <a:r>
              <a:rPr lang="fr-RE" dirty="0">
                <a:solidFill>
                  <a:schemeClr val="accent1">
                    <a:lumMod val="60000"/>
                    <a:lumOff val="40000"/>
                  </a:schemeClr>
                </a:solidFill>
              </a:rPr>
              <a:t>Les neurosciences le disent : le système sensoriel est étroitement lié au fonctionnement cérébral et hormonal de notre corps. L’espace scolaire tel qu’il est conçu le perturbe et entrave les apprentissages</a:t>
            </a:r>
          </a:p>
        </p:txBody>
      </p:sp>
    </p:spTree>
    <p:extLst>
      <p:ext uri="{BB962C8B-B14F-4D97-AF65-F5344CB8AC3E}">
        <p14:creationId xmlns:p14="http://schemas.microsoft.com/office/powerpoint/2010/main" val="85166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1E963-9C84-82CF-4B20-49F42669CBA6}"/>
              </a:ext>
            </a:extLst>
          </p:cNvPr>
          <p:cNvSpPr>
            <a:spLocks noGrp="1"/>
          </p:cNvSpPr>
          <p:nvPr>
            <p:ph type="title"/>
          </p:nvPr>
        </p:nvSpPr>
        <p:spPr/>
        <p:txBody>
          <a:bodyPr/>
          <a:lstStyle/>
          <a:p>
            <a:r>
              <a:rPr lang="fr-RE" dirty="0">
                <a:solidFill>
                  <a:schemeClr val="bg1"/>
                </a:solidFill>
              </a:rPr>
              <a:t>Pour la petite histoire</a:t>
            </a:r>
          </a:p>
        </p:txBody>
      </p:sp>
      <p:sp>
        <p:nvSpPr>
          <p:cNvPr id="3" name="Espace réservé du texte 2">
            <a:extLst>
              <a:ext uri="{FF2B5EF4-FFF2-40B4-BE49-F238E27FC236}">
                <a16:creationId xmlns:a16="http://schemas.microsoft.com/office/drawing/2014/main" id="{DCECCA69-0177-E6C7-50BB-40FB6CCCF598}"/>
              </a:ext>
            </a:extLst>
          </p:cNvPr>
          <p:cNvSpPr>
            <a:spLocks noGrp="1"/>
          </p:cNvSpPr>
          <p:nvPr>
            <p:ph type="body" idx="1"/>
          </p:nvPr>
        </p:nvSpPr>
        <p:spPr/>
        <p:txBody>
          <a:bodyPr/>
          <a:lstStyle/>
          <a:p>
            <a:r>
              <a:rPr lang="fr-RE" dirty="0">
                <a:solidFill>
                  <a:schemeClr val="bg1"/>
                </a:solidFill>
              </a:rPr>
              <a:t>Débuts du Tiers-Temps</a:t>
            </a:r>
          </a:p>
        </p:txBody>
      </p:sp>
      <p:sp>
        <p:nvSpPr>
          <p:cNvPr id="4" name="Espace réservé du contenu 3">
            <a:extLst>
              <a:ext uri="{FF2B5EF4-FFF2-40B4-BE49-F238E27FC236}">
                <a16:creationId xmlns:a16="http://schemas.microsoft.com/office/drawing/2014/main" id="{132A0F56-9B16-561D-2AF2-2C9CFEF9C3F4}"/>
              </a:ext>
            </a:extLst>
          </p:cNvPr>
          <p:cNvSpPr>
            <a:spLocks noGrp="1"/>
          </p:cNvSpPr>
          <p:nvPr>
            <p:ph sz="half" idx="2"/>
          </p:nvPr>
        </p:nvSpPr>
        <p:spPr/>
        <p:txBody>
          <a:bodyPr>
            <a:normAutofit lnSpcReduction="10000"/>
          </a:bodyPr>
          <a:lstStyle/>
          <a:p>
            <a:r>
              <a:rPr lang="fr-RE" dirty="0">
                <a:solidFill>
                  <a:schemeClr val="bg1"/>
                </a:solidFill>
              </a:rPr>
              <a:t>Mission attribuée à 2 enseignants de lettres pendant deux ans (2019/2020 – 2020/2021)</a:t>
            </a:r>
          </a:p>
          <a:p>
            <a:r>
              <a:rPr lang="fr-RE" dirty="0">
                <a:solidFill>
                  <a:schemeClr val="bg1"/>
                </a:solidFill>
              </a:rPr>
              <a:t>Interruption de la mission par les 2 titulaires pour cause de départ à la retraite et changement de temps de travail</a:t>
            </a:r>
          </a:p>
          <a:p>
            <a:r>
              <a:rPr lang="fr-RE" dirty="0">
                <a:solidFill>
                  <a:schemeClr val="bg1"/>
                </a:solidFill>
              </a:rPr>
              <a:t>Ces 2 années sont permis d’identifier les leviers que sont la motivation, l’intégration, l’estime personnelle et le développement des CPS pour un climat scolaire apaisé et la réussite scolaire de tous</a:t>
            </a:r>
          </a:p>
        </p:txBody>
      </p:sp>
      <p:sp>
        <p:nvSpPr>
          <p:cNvPr id="5" name="Espace réservé du texte 4">
            <a:extLst>
              <a:ext uri="{FF2B5EF4-FFF2-40B4-BE49-F238E27FC236}">
                <a16:creationId xmlns:a16="http://schemas.microsoft.com/office/drawing/2014/main" id="{89AAE7AC-B424-AB75-C797-BCBAC2F37620}"/>
              </a:ext>
            </a:extLst>
          </p:cNvPr>
          <p:cNvSpPr>
            <a:spLocks noGrp="1"/>
          </p:cNvSpPr>
          <p:nvPr>
            <p:ph type="body" sz="quarter" idx="3"/>
          </p:nvPr>
        </p:nvSpPr>
        <p:spPr/>
        <p:txBody>
          <a:bodyPr/>
          <a:lstStyle/>
          <a:p>
            <a:r>
              <a:rPr lang="fr-RE" dirty="0">
                <a:solidFill>
                  <a:schemeClr val="bg1"/>
                </a:solidFill>
              </a:rPr>
              <a:t>Depuis 2021/2022</a:t>
            </a:r>
          </a:p>
        </p:txBody>
      </p:sp>
      <p:sp>
        <p:nvSpPr>
          <p:cNvPr id="6" name="Espace réservé du contenu 5">
            <a:extLst>
              <a:ext uri="{FF2B5EF4-FFF2-40B4-BE49-F238E27FC236}">
                <a16:creationId xmlns:a16="http://schemas.microsoft.com/office/drawing/2014/main" id="{A8CEE1F5-C31A-39DC-28F7-AFBD0618AEA2}"/>
              </a:ext>
            </a:extLst>
          </p:cNvPr>
          <p:cNvSpPr>
            <a:spLocks noGrp="1"/>
          </p:cNvSpPr>
          <p:nvPr>
            <p:ph sz="quarter" idx="4"/>
          </p:nvPr>
        </p:nvSpPr>
        <p:spPr/>
        <p:txBody>
          <a:bodyPr>
            <a:normAutofit lnSpcReduction="10000"/>
          </a:bodyPr>
          <a:lstStyle/>
          <a:p>
            <a:r>
              <a:rPr lang="fr-RE" dirty="0">
                <a:solidFill>
                  <a:schemeClr val="bg1"/>
                </a:solidFill>
              </a:rPr>
              <a:t>Tiers-temps repris par Isabelle Boursier , enseignante d’ESC à la rentrée 2021 </a:t>
            </a:r>
          </a:p>
          <a:p>
            <a:r>
              <a:rPr lang="fr-RE" dirty="0">
                <a:solidFill>
                  <a:schemeClr val="bg1"/>
                </a:solidFill>
              </a:rPr>
              <a:t>21/22 : Réorientation de la mission sur l’action « Médiation par les Pairs » </a:t>
            </a:r>
          </a:p>
          <a:p>
            <a:r>
              <a:rPr lang="fr-RE" dirty="0">
                <a:solidFill>
                  <a:schemeClr val="bg1"/>
                </a:solidFill>
              </a:rPr>
              <a:t>22/23 : Prolongation d’une quatrième année de tiers-temps pour poursuivre et finaliser l’expérimentation MPP et prolonger l’action après la sortie du Tiers-temps sur la thématique du « Bien-Être pour bien apprendre à l’école »</a:t>
            </a:r>
          </a:p>
        </p:txBody>
      </p:sp>
    </p:spTree>
    <p:extLst>
      <p:ext uri="{BB962C8B-B14F-4D97-AF65-F5344CB8AC3E}">
        <p14:creationId xmlns:p14="http://schemas.microsoft.com/office/powerpoint/2010/main" val="27046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451AE-19B2-8B88-17E4-9E46316EBD07}"/>
              </a:ext>
            </a:extLst>
          </p:cNvPr>
          <p:cNvSpPr>
            <a:spLocks noGrp="1"/>
          </p:cNvSpPr>
          <p:nvPr>
            <p:ph type="ctrTitle"/>
          </p:nvPr>
        </p:nvSpPr>
        <p:spPr>
          <a:xfrm>
            <a:off x="5369441" y="1233378"/>
            <a:ext cx="5441285" cy="2364964"/>
          </a:xfrm>
        </p:spPr>
        <p:txBody>
          <a:bodyPr>
            <a:normAutofit/>
          </a:bodyPr>
          <a:lstStyle/>
          <a:p>
            <a:pPr>
              <a:lnSpc>
                <a:spcPct val="90000"/>
              </a:lnSpc>
            </a:pPr>
            <a:r>
              <a:rPr lang="fr-RE" sz="3800" dirty="0"/>
              <a:t>Sortie </a:t>
            </a:r>
            <a:r>
              <a:rPr lang="fr-RE" sz="3800" dirty="0" err="1"/>
              <a:t>duTiers</a:t>
            </a:r>
            <a:r>
              <a:rPr lang="fr-RE" sz="3800" dirty="0"/>
              <a:t>-Temps</a:t>
            </a:r>
          </a:p>
        </p:txBody>
      </p:sp>
      <p:sp>
        <p:nvSpPr>
          <p:cNvPr id="3" name="Sous-titre 2">
            <a:extLst>
              <a:ext uri="{FF2B5EF4-FFF2-40B4-BE49-F238E27FC236}">
                <a16:creationId xmlns:a16="http://schemas.microsoft.com/office/drawing/2014/main" id="{9F2AA41C-CED9-F691-054B-BB76BC714F15}"/>
              </a:ext>
            </a:extLst>
          </p:cNvPr>
          <p:cNvSpPr>
            <a:spLocks noGrp="1"/>
          </p:cNvSpPr>
          <p:nvPr>
            <p:ph type="subTitle" idx="1"/>
          </p:nvPr>
        </p:nvSpPr>
        <p:spPr>
          <a:xfrm>
            <a:off x="5369441" y="3598339"/>
            <a:ext cx="5441286" cy="1675335"/>
          </a:xfrm>
        </p:spPr>
        <p:txBody>
          <a:bodyPr>
            <a:normAutofit/>
          </a:bodyPr>
          <a:lstStyle/>
          <a:p>
            <a:r>
              <a:rPr lang="fr-RE" b="1" dirty="0"/>
              <a:t>Pistes, expérimentations, propositions à l’étude</a:t>
            </a:r>
          </a:p>
          <a:p>
            <a:endParaRPr lang="fr-RE" dirty="0">
              <a:solidFill>
                <a:srgbClr val="E7295E"/>
              </a:solidFill>
            </a:endParaRPr>
          </a:p>
        </p:txBody>
      </p:sp>
      <p:pic>
        <p:nvPicPr>
          <p:cNvPr id="4" name="Picture 3" descr="Conception abstraite de pétales de fleurs en pastel">
            <a:extLst>
              <a:ext uri="{FF2B5EF4-FFF2-40B4-BE49-F238E27FC236}">
                <a16:creationId xmlns:a16="http://schemas.microsoft.com/office/drawing/2014/main" id="{D3175312-DA30-DAC7-1B76-ACE6C0270797}"/>
              </a:ext>
            </a:extLst>
          </p:cNvPr>
          <p:cNvPicPr>
            <a:picLocks noChangeAspect="1"/>
          </p:cNvPicPr>
          <p:nvPr/>
        </p:nvPicPr>
        <p:blipFill rotWithShape="1">
          <a:blip r:embed="rId2"/>
          <a:srcRect l="37594" r="16969" b="-1"/>
          <a:stretch/>
        </p:blipFill>
        <p:spPr>
          <a:xfrm>
            <a:off x="643339" y="643464"/>
            <a:ext cx="3551912" cy="5120304"/>
          </a:xfrm>
          <a:prstGeom prst="rect">
            <a:avLst/>
          </a:prstGeom>
        </p:spPr>
      </p:pic>
    </p:spTree>
    <p:extLst>
      <p:ext uri="{BB962C8B-B14F-4D97-AF65-F5344CB8AC3E}">
        <p14:creationId xmlns:p14="http://schemas.microsoft.com/office/powerpoint/2010/main" val="349107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557A2-4BAD-E877-DB65-C530FA71C7D9}"/>
              </a:ext>
            </a:extLst>
          </p:cNvPr>
          <p:cNvSpPr>
            <a:spLocks noGrp="1"/>
          </p:cNvSpPr>
          <p:nvPr>
            <p:ph type="title"/>
          </p:nvPr>
        </p:nvSpPr>
        <p:spPr>
          <a:solidFill>
            <a:schemeClr val="accent6">
              <a:lumMod val="20000"/>
              <a:lumOff val="80000"/>
            </a:schemeClr>
          </a:solidFill>
        </p:spPr>
        <p:txBody>
          <a:bodyPr/>
          <a:lstStyle/>
          <a:p>
            <a:r>
              <a:rPr lang="fr-RE" dirty="0">
                <a:solidFill>
                  <a:schemeClr val="bg1"/>
                </a:solidFill>
              </a:rPr>
              <a:t>Retour d’expérience proposé le 5 juillet</a:t>
            </a:r>
          </a:p>
        </p:txBody>
      </p:sp>
      <p:cxnSp>
        <p:nvCxnSpPr>
          <p:cNvPr id="11" name="Connecteur droit 12" title="Ligne droite">
            <a:extLst>
              <a:ext uri="{FF2B5EF4-FFF2-40B4-BE49-F238E27FC236}">
                <a16:creationId xmlns:a16="http://schemas.microsoft.com/office/drawing/2014/main" id="{17C71EF5-1FDB-8078-2583-40E90132A128}"/>
              </a:ext>
            </a:extLst>
          </p:cNvPr>
          <p:cNvCxnSpPr>
            <a:cxnSpLocks/>
          </p:cNvCxnSpPr>
          <p:nvPr/>
        </p:nvCxnSpPr>
        <p:spPr>
          <a:xfrm>
            <a:off x="-695761" y="0"/>
            <a:ext cx="162921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du contenu 13">
            <a:extLst>
              <a:ext uri="{FF2B5EF4-FFF2-40B4-BE49-F238E27FC236}">
                <a16:creationId xmlns:a16="http://schemas.microsoft.com/office/drawing/2014/main" id="{867F84B9-DAFB-77C3-A48D-1A971EC58760}"/>
              </a:ext>
            </a:extLst>
          </p:cNvPr>
          <p:cNvSpPr>
            <a:spLocks noGrp="1"/>
          </p:cNvSpPr>
          <p:nvPr>
            <p:ph idx="1"/>
          </p:nvPr>
        </p:nvSpPr>
        <p:spPr/>
        <p:txBody>
          <a:bodyPr>
            <a:normAutofit/>
          </a:bodyPr>
          <a:lstStyle/>
          <a:p>
            <a:r>
              <a:rPr lang="fr-RE" dirty="0">
                <a:solidFill>
                  <a:schemeClr val="bg1"/>
                </a:solidFill>
              </a:rPr>
              <a:t>Les thèmes abordés lors des rencontres </a:t>
            </a:r>
            <a:r>
              <a:rPr lang="fr-RE" dirty="0" err="1">
                <a:solidFill>
                  <a:schemeClr val="bg1"/>
                </a:solidFill>
              </a:rPr>
              <a:t>RéSEDA</a:t>
            </a:r>
            <a:r>
              <a:rPr lang="fr-RE" dirty="0">
                <a:solidFill>
                  <a:schemeClr val="bg1"/>
                </a:solidFill>
              </a:rPr>
              <a:t> ont donné lieu à une retour d’expérience proposé à tous les personnels de l’établissement et organisé en plein air à Grand-Anse</a:t>
            </a:r>
          </a:p>
          <a:p>
            <a:r>
              <a:rPr lang="fr-RE" dirty="0">
                <a:solidFill>
                  <a:schemeClr val="bg1"/>
                </a:solidFill>
              </a:rPr>
              <a:t>Programme de la journée : exercices de cohésion, de collaboration en pleine nature, de créativité pour l’estime personnelle, de développement des CPS pour se sentir en sécurité et apprendre sereinement</a:t>
            </a:r>
          </a:p>
          <a:p>
            <a:r>
              <a:rPr lang="fr-RE" dirty="0" err="1">
                <a:solidFill>
                  <a:schemeClr val="bg1"/>
                </a:solidFill>
              </a:rPr>
              <a:t>Bar-Camps</a:t>
            </a:r>
            <a:r>
              <a:rPr lang="fr-RE" dirty="0">
                <a:solidFill>
                  <a:schemeClr val="bg1"/>
                </a:solidFill>
              </a:rPr>
              <a:t> : MPP, GAR, Yoga à l’école, Salle flexible, Salle Zen</a:t>
            </a:r>
          </a:p>
          <a:p>
            <a:r>
              <a:rPr lang="fr-RE" dirty="0">
                <a:solidFill>
                  <a:schemeClr val="bg1"/>
                </a:solidFill>
              </a:rPr>
              <a:t>World-Café : l’exercice a donné lieu à des propositions et des pistes à suivre pour cette année scolaire</a:t>
            </a:r>
          </a:p>
          <a:p>
            <a:r>
              <a:rPr lang="fr-RE" dirty="0">
                <a:solidFill>
                  <a:schemeClr val="accent2">
                    <a:lumMod val="60000"/>
                    <a:lumOff val="40000"/>
                  </a:schemeClr>
                </a:solidFill>
              </a:rPr>
              <a:t>ET, AU FINAL : EST-IL POSSIBLE DE TRAVAILLER EN PLEIN AIR? OUI! NOUS L’AVONS FAIT</a:t>
            </a:r>
            <a:r>
              <a:rPr lang="fr-RE" dirty="0">
                <a:solidFill>
                  <a:schemeClr val="bg1"/>
                </a:solidFill>
              </a:rPr>
              <a:t>!</a:t>
            </a:r>
          </a:p>
          <a:p>
            <a:pPr marL="36900" indent="0">
              <a:buNone/>
            </a:pPr>
            <a:endParaRPr lang="fr-RE" dirty="0">
              <a:solidFill>
                <a:schemeClr val="bg1"/>
              </a:solidFill>
            </a:endParaRPr>
          </a:p>
          <a:p>
            <a:endParaRPr lang="fr-RE" dirty="0">
              <a:solidFill>
                <a:schemeClr val="bg1"/>
              </a:solidFill>
            </a:endParaRPr>
          </a:p>
          <a:p>
            <a:endParaRPr lang="fr-RE" dirty="0"/>
          </a:p>
        </p:txBody>
      </p:sp>
    </p:spTree>
    <p:extLst>
      <p:ext uri="{BB962C8B-B14F-4D97-AF65-F5344CB8AC3E}">
        <p14:creationId xmlns:p14="http://schemas.microsoft.com/office/powerpoint/2010/main" val="360380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66CDB-73AF-EC17-F3CA-B27F980B053E}"/>
              </a:ext>
            </a:extLst>
          </p:cNvPr>
          <p:cNvSpPr>
            <a:spLocks noGrp="1"/>
          </p:cNvSpPr>
          <p:nvPr>
            <p:ph type="title"/>
          </p:nvPr>
        </p:nvSpPr>
        <p:spPr/>
        <p:txBody>
          <a:bodyPr/>
          <a:lstStyle/>
          <a:p>
            <a:r>
              <a:rPr lang="fr-RE" dirty="0">
                <a:solidFill>
                  <a:schemeClr val="accent2">
                    <a:lumMod val="60000"/>
                    <a:lumOff val="40000"/>
                  </a:schemeClr>
                </a:solidFill>
              </a:rPr>
              <a:t>Un World Café </a:t>
            </a:r>
            <a:endParaRPr lang="fr-RE" dirty="0"/>
          </a:p>
        </p:txBody>
      </p:sp>
      <p:sp>
        <p:nvSpPr>
          <p:cNvPr id="3" name="Espace réservé du contenu 2">
            <a:extLst>
              <a:ext uri="{FF2B5EF4-FFF2-40B4-BE49-F238E27FC236}">
                <a16:creationId xmlns:a16="http://schemas.microsoft.com/office/drawing/2014/main" id="{846F598F-9183-38A5-881A-4464F77ED89F}"/>
              </a:ext>
            </a:extLst>
          </p:cNvPr>
          <p:cNvSpPr>
            <a:spLocks noGrp="1"/>
          </p:cNvSpPr>
          <p:nvPr>
            <p:ph idx="1"/>
          </p:nvPr>
        </p:nvSpPr>
        <p:spPr/>
        <p:txBody>
          <a:bodyPr/>
          <a:lstStyle/>
          <a:p>
            <a:pPr marL="36900" indent="0">
              <a:buNone/>
            </a:pPr>
            <a:r>
              <a:rPr lang="fr-RE" sz="3200" dirty="0">
                <a:solidFill>
                  <a:schemeClr val="bg2"/>
                </a:solidFill>
              </a:rPr>
              <a:t>Pour dégager des pistes de travail sur les thèmes :</a:t>
            </a:r>
          </a:p>
          <a:p>
            <a:pPr marL="285750" indent="-285750">
              <a:buFontTx/>
              <a:buChar char="-"/>
            </a:pPr>
            <a:r>
              <a:rPr lang="fr-RE" sz="3200" dirty="0">
                <a:solidFill>
                  <a:schemeClr val="bg2"/>
                </a:solidFill>
              </a:rPr>
              <a:t>Temps et espaces scolaires</a:t>
            </a:r>
          </a:p>
          <a:p>
            <a:pPr marL="285750" indent="-285750">
              <a:buFontTx/>
              <a:buChar char="-"/>
            </a:pPr>
            <a:r>
              <a:rPr lang="fr-RE" sz="3200" dirty="0">
                <a:solidFill>
                  <a:schemeClr val="bg2"/>
                </a:solidFill>
              </a:rPr>
              <a:t>Elèves et nature</a:t>
            </a:r>
          </a:p>
          <a:p>
            <a:pPr marL="285750" indent="-285750">
              <a:buFontTx/>
              <a:buChar char="-"/>
            </a:pPr>
            <a:r>
              <a:rPr lang="fr-RE" sz="3200" dirty="0">
                <a:solidFill>
                  <a:schemeClr val="bg2"/>
                </a:solidFill>
              </a:rPr>
              <a:t>Convivialité au travail</a:t>
            </a:r>
          </a:p>
          <a:p>
            <a:endParaRPr lang="fr-RE" dirty="0"/>
          </a:p>
        </p:txBody>
      </p:sp>
    </p:spTree>
    <p:extLst>
      <p:ext uri="{BB962C8B-B14F-4D97-AF65-F5344CB8AC3E}">
        <p14:creationId xmlns:p14="http://schemas.microsoft.com/office/powerpoint/2010/main" val="540122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339C5C-3CCE-60A0-7557-082CF5707316}"/>
              </a:ext>
            </a:extLst>
          </p:cNvPr>
          <p:cNvSpPr>
            <a:spLocks noGrp="1"/>
          </p:cNvSpPr>
          <p:nvPr>
            <p:ph type="title"/>
          </p:nvPr>
        </p:nvSpPr>
        <p:spPr/>
        <p:txBody>
          <a:bodyPr>
            <a:normAutofit/>
          </a:bodyPr>
          <a:lstStyle/>
          <a:p>
            <a:pPr marL="285750" indent="-285750">
              <a:buFontTx/>
              <a:buChar char="-"/>
            </a:pPr>
            <a:r>
              <a:rPr lang="fr-RE" sz="3600" dirty="0">
                <a:solidFill>
                  <a:schemeClr val="accent2">
                    <a:lumMod val="40000"/>
                    <a:lumOff val="60000"/>
                  </a:schemeClr>
                </a:solidFill>
              </a:rPr>
              <a:t>Temps et espaces scolaires</a:t>
            </a:r>
          </a:p>
        </p:txBody>
      </p:sp>
      <p:sp>
        <p:nvSpPr>
          <p:cNvPr id="4" name="Espace réservé du texte 3">
            <a:extLst>
              <a:ext uri="{FF2B5EF4-FFF2-40B4-BE49-F238E27FC236}">
                <a16:creationId xmlns:a16="http://schemas.microsoft.com/office/drawing/2014/main" id="{7677733B-976F-9253-3CC9-A28A0AC1B1E3}"/>
              </a:ext>
            </a:extLst>
          </p:cNvPr>
          <p:cNvSpPr>
            <a:spLocks noGrp="1"/>
          </p:cNvSpPr>
          <p:nvPr>
            <p:ph type="body" sz="half" idx="2"/>
          </p:nvPr>
        </p:nvSpPr>
        <p:spPr>
          <a:xfrm>
            <a:off x="846667" y="2607733"/>
            <a:ext cx="3774017" cy="3081868"/>
          </a:xfrm>
        </p:spPr>
        <p:txBody>
          <a:bodyPr>
            <a:normAutofit/>
          </a:bodyPr>
          <a:lstStyle/>
          <a:p>
            <a:endParaRPr lang="fr-RE" sz="2400" dirty="0">
              <a:solidFill>
                <a:schemeClr val="accent2">
                  <a:lumMod val="60000"/>
                  <a:lumOff val="40000"/>
                </a:schemeClr>
              </a:solidFill>
            </a:endParaRPr>
          </a:p>
          <a:p>
            <a:endParaRPr lang="fr-RE" sz="2400" dirty="0">
              <a:solidFill>
                <a:schemeClr val="accent2">
                  <a:lumMod val="60000"/>
                  <a:lumOff val="40000"/>
                </a:schemeClr>
              </a:solidFill>
            </a:endParaRPr>
          </a:p>
          <a:p>
            <a:r>
              <a:rPr lang="fr-RE" sz="2400" dirty="0">
                <a:solidFill>
                  <a:schemeClr val="accent2">
                    <a:lumMod val="60000"/>
                    <a:lumOff val="40000"/>
                  </a:schemeClr>
                </a:solidFill>
              </a:rPr>
              <a:t>les pistes de travail </a:t>
            </a:r>
          </a:p>
          <a:p>
            <a:endParaRPr lang="fr-RE" sz="2400" dirty="0">
              <a:solidFill>
                <a:schemeClr val="bg2"/>
              </a:solidFill>
            </a:endParaRPr>
          </a:p>
        </p:txBody>
      </p:sp>
      <p:sp>
        <p:nvSpPr>
          <p:cNvPr id="8" name="Espace réservé du contenu 7">
            <a:extLst>
              <a:ext uri="{FF2B5EF4-FFF2-40B4-BE49-F238E27FC236}">
                <a16:creationId xmlns:a16="http://schemas.microsoft.com/office/drawing/2014/main" id="{CD68EAE6-125A-A2CA-B796-CA602413E4F8}"/>
              </a:ext>
            </a:extLst>
          </p:cNvPr>
          <p:cNvSpPr>
            <a:spLocks noGrp="1"/>
          </p:cNvSpPr>
          <p:nvPr>
            <p:ph idx="1"/>
          </p:nvPr>
        </p:nvSpPr>
        <p:spPr>
          <a:xfrm>
            <a:off x="4855633" y="0"/>
            <a:ext cx="6411924" cy="6688667"/>
          </a:xfrm>
        </p:spPr>
        <p:txBody>
          <a:bodyPr>
            <a:normAutofit/>
          </a:bodyPr>
          <a:lstStyle/>
          <a:p>
            <a:pPr marL="494100" indent="-457200">
              <a:buFont typeface="+mj-lt"/>
              <a:buAutoNum type="arabicPeriod"/>
            </a:pPr>
            <a:r>
              <a:rPr lang="fr-RE" sz="2400" dirty="0">
                <a:solidFill>
                  <a:srgbClr val="002060"/>
                </a:solidFill>
              </a:rPr>
              <a:t>Aménager une classe flexible</a:t>
            </a:r>
          </a:p>
          <a:p>
            <a:pPr marL="494100" indent="-457200">
              <a:buFont typeface="+mj-lt"/>
              <a:buAutoNum type="arabicPeriod"/>
            </a:pPr>
            <a:r>
              <a:rPr lang="fr-RE" sz="2400" dirty="0">
                <a:solidFill>
                  <a:srgbClr val="002060"/>
                </a:solidFill>
              </a:rPr>
              <a:t>Aménager une salle zen</a:t>
            </a:r>
          </a:p>
          <a:p>
            <a:pPr marL="494100" indent="-457200">
              <a:buFont typeface="+mj-lt"/>
              <a:buAutoNum type="arabicPeriod"/>
            </a:pPr>
            <a:r>
              <a:rPr lang="fr-RE" sz="2400" dirty="0">
                <a:solidFill>
                  <a:srgbClr val="002060"/>
                </a:solidFill>
              </a:rPr>
              <a:t>Améliorer le confort des classes actuelles</a:t>
            </a:r>
          </a:p>
          <a:p>
            <a:pPr marL="494100" indent="-457200">
              <a:buFont typeface="+mj-lt"/>
              <a:buAutoNum type="arabicPeriod"/>
            </a:pPr>
            <a:r>
              <a:rPr lang="fr-RE" sz="2400" dirty="0">
                <a:solidFill>
                  <a:srgbClr val="002060"/>
                </a:solidFill>
              </a:rPr>
              <a:t>5 minutes de relaxation en début de cours</a:t>
            </a:r>
          </a:p>
          <a:p>
            <a:pPr marL="494100" indent="-457200">
              <a:buFont typeface="+mj-lt"/>
              <a:buAutoNum type="arabicPeriod"/>
            </a:pPr>
            <a:r>
              <a:rPr lang="fr-RE" sz="2400" dirty="0">
                <a:solidFill>
                  <a:srgbClr val="002060"/>
                </a:solidFill>
              </a:rPr>
              <a:t>« Détendre » le temps scolaire</a:t>
            </a:r>
          </a:p>
          <a:p>
            <a:pPr marL="494100" indent="-457200">
              <a:buFont typeface="+mj-lt"/>
              <a:buAutoNum type="arabicPeriod"/>
            </a:pPr>
            <a:r>
              <a:rPr lang="fr-RE" sz="2400" dirty="0">
                <a:solidFill>
                  <a:srgbClr val="002060"/>
                </a:solidFill>
              </a:rPr>
              <a:t>Valoriser et aménager les espaces verts</a:t>
            </a:r>
          </a:p>
          <a:p>
            <a:pPr marL="494100" indent="-457200">
              <a:buFont typeface="+mj-lt"/>
              <a:buAutoNum type="arabicPeriod"/>
            </a:pPr>
            <a:r>
              <a:rPr lang="fr-RE" sz="2400" dirty="0">
                <a:solidFill>
                  <a:srgbClr val="002060"/>
                </a:solidFill>
              </a:rPr>
              <a:t>Kiosques, plus de tables et de bancs dans les espaces verts</a:t>
            </a:r>
          </a:p>
          <a:p>
            <a:pPr marL="494100" indent="-457200">
              <a:buFont typeface="+mj-lt"/>
              <a:buAutoNum type="arabicPeriod"/>
            </a:pPr>
            <a:r>
              <a:rPr lang="fr-RE" sz="2400" dirty="0">
                <a:solidFill>
                  <a:srgbClr val="002060"/>
                </a:solidFill>
              </a:rPr>
              <a:t>Mur d’expression libre </a:t>
            </a:r>
          </a:p>
          <a:p>
            <a:pPr marL="494100" indent="-457200">
              <a:buFont typeface="+mj-lt"/>
              <a:buAutoNum type="arabicPeriod"/>
            </a:pPr>
            <a:r>
              <a:rPr lang="fr-RE" sz="2400" dirty="0">
                <a:solidFill>
                  <a:srgbClr val="002060"/>
                </a:solidFill>
              </a:rPr>
              <a:t>Espaces de détente, endroit partagé adultes-élèves</a:t>
            </a:r>
          </a:p>
          <a:p>
            <a:pPr marL="494100" indent="-457200">
              <a:buFont typeface="+mj-lt"/>
              <a:buAutoNum type="arabicPeriod"/>
            </a:pPr>
            <a:endParaRPr lang="fr-RE" sz="2400" dirty="0">
              <a:solidFill>
                <a:schemeClr val="accent2">
                  <a:lumMod val="60000"/>
                  <a:lumOff val="40000"/>
                </a:schemeClr>
              </a:solidFill>
            </a:endParaRPr>
          </a:p>
          <a:p>
            <a:pPr marL="494100" indent="-457200">
              <a:buFont typeface="+mj-lt"/>
              <a:buAutoNum type="arabicPeriod"/>
            </a:pPr>
            <a:endParaRPr lang="fr-RE" sz="2400" dirty="0">
              <a:solidFill>
                <a:schemeClr val="accent2">
                  <a:lumMod val="60000"/>
                  <a:lumOff val="40000"/>
                </a:schemeClr>
              </a:solidFill>
            </a:endParaRPr>
          </a:p>
          <a:p>
            <a:pPr marL="494100" indent="-457200">
              <a:buFont typeface="+mj-lt"/>
              <a:buAutoNum type="arabicPeriod"/>
            </a:pPr>
            <a:endParaRPr lang="fr-RE" sz="2400" dirty="0">
              <a:solidFill>
                <a:schemeClr val="accent2">
                  <a:lumMod val="60000"/>
                  <a:lumOff val="40000"/>
                </a:schemeClr>
              </a:solidFill>
            </a:endParaRPr>
          </a:p>
        </p:txBody>
      </p:sp>
    </p:spTree>
    <p:extLst>
      <p:ext uri="{BB962C8B-B14F-4D97-AF65-F5344CB8AC3E}">
        <p14:creationId xmlns:p14="http://schemas.microsoft.com/office/powerpoint/2010/main" val="181958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339C5C-3CCE-60A0-7557-082CF5707316}"/>
              </a:ext>
            </a:extLst>
          </p:cNvPr>
          <p:cNvSpPr>
            <a:spLocks noGrp="1"/>
          </p:cNvSpPr>
          <p:nvPr>
            <p:ph type="title"/>
          </p:nvPr>
        </p:nvSpPr>
        <p:spPr>
          <a:xfrm>
            <a:off x="924443" y="589722"/>
            <a:ext cx="3706889" cy="1821918"/>
          </a:xfrm>
        </p:spPr>
        <p:txBody>
          <a:bodyPr>
            <a:normAutofit/>
          </a:bodyPr>
          <a:lstStyle/>
          <a:p>
            <a:pPr marL="285750" indent="-285750">
              <a:buFontTx/>
              <a:buChar char="-"/>
            </a:pPr>
            <a:r>
              <a:rPr lang="fr-RE" sz="3600" dirty="0">
                <a:solidFill>
                  <a:schemeClr val="accent2">
                    <a:lumMod val="40000"/>
                    <a:lumOff val="60000"/>
                  </a:schemeClr>
                </a:solidFill>
              </a:rPr>
              <a:t>Elèves et nature</a:t>
            </a:r>
          </a:p>
        </p:txBody>
      </p:sp>
      <p:sp>
        <p:nvSpPr>
          <p:cNvPr id="4" name="Espace réservé du texte 3">
            <a:extLst>
              <a:ext uri="{FF2B5EF4-FFF2-40B4-BE49-F238E27FC236}">
                <a16:creationId xmlns:a16="http://schemas.microsoft.com/office/drawing/2014/main" id="{7677733B-976F-9253-3CC9-A28A0AC1B1E3}"/>
              </a:ext>
            </a:extLst>
          </p:cNvPr>
          <p:cNvSpPr>
            <a:spLocks noGrp="1"/>
          </p:cNvSpPr>
          <p:nvPr>
            <p:ph type="body" sz="half" idx="2"/>
          </p:nvPr>
        </p:nvSpPr>
        <p:spPr>
          <a:xfrm>
            <a:off x="846667" y="2607733"/>
            <a:ext cx="3774017" cy="3081868"/>
          </a:xfrm>
        </p:spPr>
        <p:txBody>
          <a:bodyPr>
            <a:normAutofit/>
          </a:bodyPr>
          <a:lstStyle/>
          <a:p>
            <a:endParaRPr lang="fr-RE" sz="2400" dirty="0">
              <a:solidFill>
                <a:schemeClr val="accent2">
                  <a:lumMod val="60000"/>
                  <a:lumOff val="40000"/>
                </a:schemeClr>
              </a:solidFill>
            </a:endParaRPr>
          </a:p>
          <a:p>
            <a:endParaRPr lang="fr-RE" sz="2400" dirty="0">
              <a:solidFill>
                <a:schemeClr val="accent2">
                  <a:lumMod val="60000"/>
                  <a:lumOff val="40000"/>
                </a:schemeClr>
              </a:solidFill>
            </a:endParaRPr>
          </a:p>
          <a:p>
            <a:r>
              <a:rPr lang="fr-RE" sz="2400" dirty="0">
                <a:solidFill>
                  <a:schemeClr val="accent2">
                    <a:lumMod val="60000"/>
                    <a:lumOff val="40000"/>
                  </a:schemeClr>
                </a:solidFill>
              </a:rPr>
              <a:t>les pistes de travail </a:t>
            </a:r>
          </a:p>
          <a:p>
            <a:endParaRPr lang="fr-RE" sz="2400" dirty="0">
              <a:solidFill>
                <a:schemeClr val="bg2"/>
              </a:solidFill>
            </a:endParaRPr>
          </a:p>
        </p:txBody>
      </p:sp>
      <p:sp>
        <p:nvSpPr>
          <p:cNvPr id="8" name="Espace réservé du contenu 7">
            <a:extLst>
              <a:ext uri="{FF2B5EF4-FFF2-40B4-BE49-F238E27FC236}">
                <a16:creationId xmlns:a16="http://schemas.microsoft.com/office/drawing/2014/main" id="{CD68EAE6-125A-A2CA-B796-CA602413E4F8}"/>
              </a:ext>
            </a:extLst>
          </p:cNvPr>
          <p:cNvSpPr>
            <a:spLocks noGrp="1"/>
          </p:cNvSpPr>
          <p:nvPr>
            <p:ph idx="1"/>
          </p:nvPr>
        </p:nvSpPr>
        <p:spPr>
          <a:xfrm>
            <a:off x="4855633" y="0"/>
            <a:ext cx="6411924" cy="6688667"/>
          </a:xfrm>
        </p:spPr>
        <p:txBody>
          <a:bodyPr>
            <a:normAutofit fontScale="92500" lnSpcReduction="20000"/>
          </a:bodyPr>
          <a:lstStyle/>
          <a:p>
            <a:pPr marL="494100" indent="-457200">
              <a:buFont typeface="+mj-lt"/>
              <a:buAutoNum type="arabicPeriod"/>
            </a:pPr>
            <a:r>
              <a:rPr lang="fr-RE" sz="2400" dirty="0">
                <a:solidFill>
                  <a:srgbClr val="002060"/>
                </a:solidFill>
              </a:rPr>
              <a:t>Faire l’école dehors (1journée par mois par classe ou 1 cours par semaine )</a:t>
            </a:r>
          </a:p>
          <a:p>
            <a:pPr marL="494100" indent="-457200">
              <a:buFont typeface="+mj-lt"/>
              <a:buAutoNum type="arabicPeriod"/>
            </a:pPr>
            <a:r>
              <a:rPr lang="fr-RE" sz="2400" dirty="0">
                <a:solidFill>
                  <a:srgbClr val="002060"/>
                </a:solidFill>
              </a:rPr>
              <a:t>Aménagement d’une « classe verte » ou « théâtre de verdure »</a:t>
            </a:r>
          </a:p>
          <a:p>
            <a:pPr marL="494100" indent="-457200">
              <a:buFont typeface="+mj-lt"/>
              <a:buAutoNum type="arabicPeriod"/>
            </a:pPr>
            <a:r>
              <a:rPr lang="fr-RE" sz="2400" dirty="0">
                <a:solidFill>
                  <a:srgbClr val="002060"/>
                </a:solidFill>
              </a:rPr>
              <a:t>Chaque classe plante un arbre à son entrée</a:t>
            </a:r>
          </a:p>
          <a:p>
            <a:pPr marL="494100" indent="-457200">
              <a:buFont typeface="+mj-lt"/>
              <a:buAutoNum type="arabicPeriod"/>
            </a:pPr>
            <a:r>
              <a:rPr lang="fr-RE" sz="2400" dirty="0">
                <a:solidFill>
                  <a:srgbClr val="002060"/>
                </a:solidFill>
              </a:rPr>
              <a:t>Des plantes dans les classes</a:t>
            </a:r>
          </a:p>
          <a:p>
            <a:pPr marL="494100" indent="-457200">
              <a:buFont typeface="+mj-lt"/>
              <a:buAutoNum type="arabicPeriod"/>
            </a:pPr>
            <a:r>
              <a:rPr lang="fr-RE" sz="2400" dirty="0">
                <a:solidFill>
                  <a:srgbClr val="002060"/>
                </a:solidFill>
              </a:rPr>
              <a:t>1 marche découverte, 1 fois/semaine et par classe, autour du lycée pendant 1 h</a:t>
            </a:r>
          </a:p>
          <a:p>
            <a:pPr marL="494100" indent="-457200">
              <a:buFont typeface="+mj-lt"/>
              <a:buAutoNum type="arabicPeriod"/>
            </a:pPr>
            <a:r>
              <a:rPr lang="fr-RE" sz="2400" dirty="0">
                <a:solidFill>
                  <a:srgbClr val="002060"/>
                </a:solidFill>
              </a:rPr>
              <a:t>Parcours « jardin de santé », « pépinière médicinale » sur l’exploitation</a:t>
            </a:r>
          </a:p>
          <a:p>
            <a:pPr marL="494100" indent="-457200">
              <a:buFont typeface="+mj-lt"/>
              <a:buAutoNum type="arabicPeriod"/>
            </a:pPr>
            <a:r>
              <a:rPr lang="fr-RE" sz="2400" dirty="0">
                <a:solidFill>
                  <a:srgbClr val="002060"/>
                </a:solidFill>
              </a:rPr>
              <a:t>Jardin collectif, apprenants et adultes</a:t>
            </a:r>
          </a:p>
          <a:p>
            <a:pPr marL="494100" indent="-457200">
              <a:buFont typeface="+mj-lt"/>
              <a:buAutoNum type="arabicPeriod"/>
            </a:pPr>
            <a:r>
              <a:rPr lang="fr-RE" sz="2400" dirty="0">
                <a:solidFill>
                  <a:srgbClr val="002060"/>
                </a:solidFill>
              </a:rPr>
              <a:t>Donner un nom de plantes ou d’animaux </a:t>
            </a:r>
            <a:r>
              <a:rPr lang="fr-RE" sz="2400" dirty="0" err="1">
                <a:solidFill>
                  <a:srgbClr val="002060"/>
                </a:solidFill>
              </a:rPr>
              <a:t>péi</a:t>
            </a:r>
            <a:r>
              <a:rPr lang="fr-RE" sz="2400" dirty="0">
                <a:solidFill>
                  <a:srgbClr val="002060"/>
                </a:solidFill>
              </a:rPr>
              <a:t> aux salles de classes</a:t>
            </a:r>
          </a:p>
          <a:p>
            <a:pPr marL="494100" indent="-457200">
              <a:buFont typeface="+mj-lt"/>
              <a:buAutoNum type="arabicPeriod"/>
            </a:pPr>
            <a:r>
              <a:rPr lang="fr-RE" sz="2400" dirty="0">
                <a:solidFill>
                  <a:srgbClr val="002060"/>
                </a:solidFill>
              </a:rPr>
              <a:t>Itinérance pédestre, </a:t>
            </a:r>
            <a:r>
              <a:rPr lang="fr-RE" sz="2400" dirty="0" err="1">
                <a:solidFill>
                  <a:srgbClr val="002060"/>
                </a:solidFill>
              </a:rPr>
              <a:t>land’art</a:t>
            </a:r>
            <a:r>
              <a:rPr lang="fr-RE" sz="2400" dirty="0">
                <a:solidFill>
                  <a:srgbClr val="002060"/>
                </a:solidFill>
              </a:rPr>
              <a:t>, activités </a:t>
            </a:r>
            <a:r>
              <a:rPr lang="fr-RE" sz="2400" dirty="0" err="1">
                <a:solidFill>
                  <a:srgbClr val="002060"/>
                </a:solidFill>
              </a:rPr>
              <a:t>multisens</a:t>
            </a:r>
            <a:r>
              <a:rPr lang="fr-RE" sz="2400" dirty="0">
                <a:solidFill>
                  <a:srgbClr val="002060"/>
                </a:solidFill>
              </a:rPr>
              <a:t> dans la nature</a:t>
            </a:r>
          </a:p>
          <a:p>
            <a:pPr marL="494100" indent="-457200">
              <a:buFont typeface="+mj-lt"/>
              <a:buAutoNum type="arabicPeriod"/>
            </a:pPr>
            <a:r>
              <a:rPr lang="fr-RE" sz="2400" dirty="0">
                <a:solidFill>
                  <a:srgbClr val="002060"/>
                </a:solidFill>
              </a:rPr>
              <a:t>Interventions Parc National et ONF</a:t>
            </a:r>
          </a:p>
          <a:p>
            <a:pPr marL="494100" indent="-457200">
              <a:buFont typeface="+mj-lt"/>
              <a:buAutoNum type="arabicPeriod"/>
            </a:pPr>
            <a:r>
              <a:rPr lang="fr-RE" sz="2400" dirty="0">
                <a:solidFill>
                  <a:srgbClr val="002060"/>
                </a:solidFill>
              </a:rPr>
              <a:t>Etude des ressources naturelles sur le terrain</a:t>
            </a:r>
            <a:endParaRPr lang="fr-RE" sz="2400" dirty="0">
              <a:solidFill>
                <a:schemeClr val="accent2">
                  <a:lumMod val="60000"/>
                  <a:lumOff val="40000"/>
                </a:schemeClr>
              </a:solidFill>
            </a:endParaRPr>
          </a:p>
          <a:p>
            <a:pPr marL="494100" indent="-457200">
              <a:buFont typeface="+mj-lt"/>
              <a:buAutoNum type="arabicPeriod"/>
            </a:pPr>
            <a:endParaRPr lang="fr-RE" sz="2400" dirty="0">
              <a:solidFill>
                <a:schemeClr val="accent2">
                  <a:lumMod val="60000"/>
                  <a:lumOff val="40000"/>
                </a:schemeClr>
              </a:solidFill>
            </a:endParaRPr>
          </a:p>
          <a:p>
            <a:pPr marL="494100" indent="-457200">
              <a:buFont typeface="+mj-lt"/>
              <a:buAutoNum type="arabicPeriod"/>
            </a:pPr>
            <a:endParaRPr lang="fr-RE" sz="2400" dirty="0">
              <a:solidFill>
                <a:schemeClr val="accent2">
                  <a:lumMod val="60000"/>
                  <a:lumOff val="40000"/>
                </a:schemeClr>
              </a:solidFill>
            </a:endParaRPr>
          </a:p>
        </p:txBody>
      </p:sp>
    </p:spTree>
    <p:extLst>
      <p:ext uri="{BB962C8B-B14F-4D97-AF65-F5344CB8AC3E}">
        <p14:creationId xmlns:p14="http://schemas.microsoft.com/office/powerpoint/2010/main" val="3737595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339C5C-3CCE-60A0-7557-082CF5707316}"/>
              </a:ext>
            </a:extLst>
          </p:cNvPr>
          <p:cNvSpPr>
            <a:spLocks noGrp="1"/>
          </p:cNvSpPr>
          <p:nvPr>
            <p:ph type="title"/>
          </p:nvPr>
        </p:nvSpPr>
        <p:spPr/>
        <p:txBody>
          <a:bodyPr>
            <a:normAutofit/>
          </a:bodyPr>
          <a:lstStyle/>
          <a:p>
            <a:r>
              <a:rPr lang="fr-RE" sz="3600" dirty="0">
                <a:solidFill>
                  <a:schemeClr val="accent2">
                    <a:lumMod val="40000"/>
                    <a:lumOff val="60000"/>
                  </a:schemeClr>
                </a:solidFill>
              </a:rPr>
              <a:t>La convivialité au travail</a:t>
            </a:r>
          </a:p>
        </p:txBody>
      </p:sp>
      <p:sp>
        <p:nvSpPr>
          <p:cNvPr id="4" name="Espace réservé du texte 3">
            <a:extLst>
              <a:ext uri="{FF2B5EF4-FFF2-40B4-BE49-F238E27FC236}">
                <a16:creationId xmlns:a16="http://schemas.microsoft.com/office/drawing/2014/main" id="{7677733B-976F-9253-3CC9-A28A0AC1B1E3}"/>
              </a:ext>
            </a:extLst>
          </p:cNvPr>
          <p:cNvSpPr>
            <a:spLocks noGrp="1"/>
          </p:cNvSpPr>
          <p:nvPr>
            <p:ph type="body" sz="half" idx="2"/>
          </p:nvPr>
        </p:nvSpPr>
        <p:spPr>
          <a:xfrm>
            <a:off x="846667" y="2607733"/>
            <a:ext cx="3774017" cy="3081868"/>
          </a:xfrm>
        </p:spPr>
        <p:txBody>
          <a:bodyPr>
            <a:normAutofit/>
          </a:bodyPr>
          <a:lstStyle/>
          <a:p>
            <a:endParaRPr lang="fr-RE" sz="2400" dirty="0">
              <a:solidFill>
                <a:schemeClr val="accent2">
                  <a:lumMod val="60000"/>
                  <a:lumOff val="40000"/>
                </a:schemeClr>
              </a:solidFill>
            </a:endParaRPr>
          </a:p>
          <a:p>
            <a:endParaRPr lang="fr-RE" sz="2400" dirty="0">
              <a:solidFill>
                <a:schemeClr val="accent2">
                  <a:lumMod val="60000"/>
                  <a:lumOff val="40000"/>
                </a:schemeClr>
              </a:solidFill>
            </a:endParaRPr>
          </a:p>
          <a:p>
            <a:r>
              <a:rPr lang="fr-RE" sz="2400" dirty="0">
                <a:solidFill>
                  <a:schemeClr val="accent2">
                    <a:lumMod val="60000"/>
                    <a:lumOff val="40000"/>
                  </a:schemeClr>
                </a:solidFill>
              </a:rPr>
              <a:t>les pistes de travail </a:t>
            </a:r>
          </a:p>
          <a:p>
            <a:endParaRPr lang="fr-RE" sz="2400" dirty="0">
              <a:solidFill>
                <a:schemeClr val="bg2"/>
              </a:solidFill>
            </a:endParaRPr>
          </a:p>
        </p:txBody>
      </p:sp>
      <p:sp>
        <p:nvSpPr>
          <p:cNvPr id="8" name="Espace réservé du contenu 7">
            <a:extLst>
              <a:ext uri="{FF2B5EF4-FFF2-40B4-BE49-F238E27FC236}">
                <a16:creationId xmlns:a16="http://schemas.microsoft.com/office/drawing/2014/main" id="{CD68EAE6-125A-A2CA-B796-CA602413E4F8}"/>
              </a:ext>
            </a:extLst>
          </p:cNvPr>
          <p:cNvSpPr>
            <a:spLocks noGrp="1"/>
          </p:cNvSpPr>
          <p:nvPr>
            <p:ph idx="1"/>
          </p:nvPr>
        </p:nvSpPr>
        <p:spPr>
          <a:xfrm>
            <a:off x="4855633" y="0"/>
            <a:ext cx="6411924" cy="6688667"/>
          </a:xfrm>
        </p:spPr>
        <p:txBody>
          <a:bodyPr>
            <a:normAutofit lnSpcReduction="10000"/>
          </a:bodyPr>
          <a:lstStyle/>
          <a:p>
            <a:pPr marL="494100" indent="-457200">
              <a:buFont typeface="+mj-lt"/>
              <a:buAutoNum type="arabicPeriod"/>
            </a:pPr>
            <a:r>
              <a:rPr lang="fr-RE" sz="2400" dirty="0">
                <a:solidFill>
                  <a:srgbClr val="002060"/>
                </a:solidFill>
              </a:rPr>
              <a:t>Banaliser une journée récréative par trimestre (élèves-adultes)</a:t>
            </a:r>
          </a:p>
          <a:p>
            <a:pPr marL="494100" indent="-457200">
              <a:buFont typeface="+mj-lt"/>
              <a:buAutoNum type="arabicPeriod"/>
            </a:pPr>
            <a:r>
              <a:rPr lang="fr-RE" sz="2400" dirty="0">
                <a:solidFill>
                  <a:srgbClr val="002060"/>
                </a:solidFill>
              </a:rPr>
              <a:t>Organiser une journée de cohésion 1 à 2 fois par an (adultes)</a:t>
            </a:r>
          </a:p>
          <a:p>
            <a:pPr marL="494100" indent="-457200">
              <a:buFont typeface="+mj-lt"/>
              <a:buAutoNum type="arabicPeriod"/>
            </a:pPr>
            <a:r>
              <a:rPr lang="fr-RE" sz="2400" dirty="0">
                <a:solidFill>
                  <a:srgbClr val="002060"/>
                </a:solidFill>
              </a:rPr>
              <a:t>Organiser des activités sportives ou autres sur la pause méridienne ou en fin de journée</a:t>
            </a:r>
          </a:p>
          <a:p>
            <a:pPr marL="494100" indent="-457200">
              <a:buFont typeface="+mj-lt"/>
              <a:buAutoNum type="arabicPeriod"/>
            </a:pPr>
            <a:r>
              <a:rPr lang="fr-RE" sz="2400" dirty="0">
                <a:solidFill>
                  <a:srgbClr val="002060"/>
                </a:solidFill>
              </a:rPr>
              <a:t>Valoriser les talents des collègues pour partager lors d’ateliers créatifs</a:t>
            </a:r>
          </a:p>
          <a:p>
            <a:pPr marL="494100" indent="-457200">
              <a:buFont typeface="+mj-lt"/>
              <a:buAutoNum type="arabicPeriod"/>
            </a:pPr>
            <a:r>
              <a:rPr lang="fr-RE" sz="2400" dirty="0">
                <a:solidFill>
                  <a:srgbClr val="002060"/>
                </a:solidFill>
              </a:rPr>
              <a:t>Remettre en place les Fruits à la récré et les 20 minutes de pause commune</a:t>
            </a:r>
          </a:p>
          <a:p>
            <a:pPr marL="494100" indent="-457200">
              <a:buFont typeface="+mj-lt"/>
              <a:buAutoNum type="arabicPeriod"/>
            </a:pPr>
            <a:r>
              <a:rPr lang="fr-RE" sz="2400" dirty="0">
                <a:solidFill>
                  <a:srgbClr val="002060"/>
                </a:solidFill>
              </a:rPr>
              <a:t>Organiser des repas en extérieur entre collègues</a:t>
            </a:r>
          </a:p>
          <a:p>
            <a:pPr marL="494100" indent="-457200">
              <a:buFont typeface="+mj-lt"/>
              <a:buAutoNum type="arabicPeriod"/>
            </a:pPr>
            <a:r>
              <a:rPr lang="fr-RE" sz="2400" dirty="0">
                <a:solidFill>
                  <a:srgbClr val="002060"/>
                </a:solidFill>
              </a:rPr>
              <a:t>Présentation des nouveaux arrivants à tout le personnel</a:t>
            </a:r>
          </a:p>
          <a:p>
            <a:pPr marL="494100" indent="-457200">
              <a:buFont typeface="+mj-lt"/>
              <a:buAutoNum type="arabicPeriod"/>
            </a:pPr>
            <a:r>
              <a:rPr lang="fr-RE" sz="2400" dirty="0">
                <a:solidFill>
                  <a:srgbClr val="002060"/>
                </a:solidFill>
              </a:rPr>
              <a:t>Temps d’échange pour évacuer le stress</a:t>
            </a:r>
          </a:p>
          <a:p>
            <a:pPr marL="494100" indent="-457200">
              <a:buFont typeface="+mj-lt"/>
              <a:buAutoNum type="arabicPeriod"/>
            </a:pPr>
            <a:endParaRPr lang="fr-RE" sz="2400" dirty="0">
              <a:solidFill>
                <a:schemeClr val="accent2">
                  <a:lumMod val="60000"/>
                  <a:lumOff val="40000"/>
                </a:schemeClr>
              </a:solidFill>
            </a:endParaRPr>
          </a:p>
        </p:txBody>
      </p:sp>
    </p:spTree>
    <p:extLst>
      <p:ext uri="{BB962C8B-B14F-4D97-AF65-F5344CB8AC3E}">
        <p14:creationId xmlns:p14="http://schemas.microsoft.com/office/powerpoint/2010/main" val="27355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6FC56-2E9E-D0B9-0DA1-53707DC4C6DE}"/>
              </a:ext>
            </a:extLst>
          </p:cNvPr>
          <p:cNvSpPr>
            <a:spLocks noGrp="1"/>
          </p:cNvSpPr>
          <p:nvPr>
            <p:ph type="title"/>
          </p:nvPr>
        </p:nvSpPr>
        <p:spPr/>
        <p:txBody>
          <a:bodyPr/>
          <a:lstStyle/>
          <a:p>
            <a:r>
              <a:rPr lang="fr-RE" dirty="0"/>
              <a:t>Réflexion sur notre fonctionnement</a:t>
            </a:r>
          </a:p>
        </p:txBody>
      </p:sp>
      <p:sp>
        <p:nvSpPr>
          <p:cNvPr id="3" name="Espace réservé du texte 2">
            <a:extLst>
              <a:ext uri="{FF2B5EF4-FFF2-40B4-BE49-F238E27FC236}">
                <a16:creationId xmlns:a16="http://schemas.microsoft.com/office/drawing/2014/main" id="{2BCDDFEE-56C7-4B8D-F30E-5AA5B7AF7C51}"/>
              </a:ext>
            </a:extLst>
          </p:cNvPr>
          <p:cNvSpPr>
            <a:spLocks noGrp="1"/>
          </p:cNvSpPr>
          <p:nvPr>
            <p:ph type="body" idx="1"/>
          </p:nvPr>
        </p:nvSpPr>
        <p:spPr/>
        <p:txBody>
          <a:bodyPr/>
          <a:lstStyle/>
          <a:p>
            <a:r>
              <a:rPr lang="fr-RE" dirty="0"/>
              <a:t>Un comité de pilotage</a:t>
            </a:r>
          </a:p>
        </p:txBody>
      </p:sp>
      <p:sp>
        <p:nvSpPr>
          <p:cNvPr id="4" name="Espace réservé du texte 3">
            <a:extLst>
              <a:ext uri="{FF2B5EF4-FFF2-40B4-BE49-F238E27FC236}">
                <a16:creationId xmlns:a16="http://schemas.microsoft.com/office/drawing/2014/main" id="{44DEE210-17CA-29DD-EC2D-1F56800A79F7}"/>
              </a:ext>
            </a:extLst>
          </p:cNvPr>
          <p:cNvSpPr>
            <a:spLocks noGrp="1"/>
          </p:cNvSpPr>
          <p:nvPr>
            <p:ph type="body" sz="half" idx="15"/>
          </p:nvPr>
        </p:nvSpPr>
        <p:spPr/>
        <p:txBody>
          <a:bodyPr>
            <a:normAutofit/>
          </a:bodyPr>
          <a:lstStyle/>
          <a:p>
            <a:endParaRPr lang="fr-RE" sz="2000" dirty="0"/>
          </a:p>
          <a:p>
            <a:r>
              <a:rPr lang="fr-RE" sz="2000" dirty="0"/>
              <a:t>A rapprocher de celui de M. Retailleau, référent EPA 2 et Projet d’établissement</a:t>
            </a:r>
          </a:p>
        </p:txBody>
      </p:sp>
      <p:sp>
        <p:nvSpPr>
          <p:cNvPr id="5" name="Espace réservé du texte 4">
            <a:extLst>
              <a:ext uri="{FF2B5EF4-FFF2-40B4-BE49-F238E27FC236}">
                <a16:creationId xmlns:a16="http://schemas.microsoft.com/office/drawing/2014/main" id="{4258D087-3A11-4250-4B7F-364E25E7527C}"/>
              </a:ext>
            </a:extLst>
          </p:cNvPr>
          <p:cNvSpPr>
            <a:spLocks noGrp="1"/>
          </p:cNvSpPr>
          <p:nvPr>
            <p:ph type="body" sz="quarter" idx="3"/>
          </p:nvPr>
        </p:nvSpPr>
        <p:spPr/>
        <p:txBody>
          <a:bodyPr/>
          <a:lstStyle/>
          <a:p>
            <a:r>
              <a:rPr lang="fr-RE" dirty="0"/>
              <a:t>Des comités techniques</a:t>
            </a:r>
          </a:p>
        </p:txBody>
      </p:sp>
      <p:sp>
        <p:nvSpPr>
          <p:cNvPr id="6" name="Espace réservé du texte 5">
            <a:extLst>
              <a:ext uri="{FF2B5EF4-FFF2-40B4-BE49-F238E27FC236}">
                <a16:creationId xmlns:a16="http://schemas.microsoft.com/office/drawing/2014/main" id="{83A65B7A-8E9D-8B9C-AA91-234ACD7D75DA}"/>
              </a:ext>
            </a:extLst>
          </p:cNvPr>
          <p:cNvSpPr>
            <a:spLocks noGrp="1"/>
          </p:cNvSpPr>
          <p:nvPr>
            <p:ph type="body" sz="half" idx="16"/>
          </p:nvPr>
        </p:nvSpPr>
        <p:spPr/>
        <p:txBody>
          <a:bodyPr/>
          <a:lstStyle/>
          <a:p>
            <a:pPr marL="285750" indent="-285750">
              <a:buFontTx/>
              <a:buChar char="-"/>
            </a:pPr>
            <a:endParaRPr lang="fr-RE" sz="2000" dirty="0"/>
          </a:p>
          <a:p>
            <a:pPr marL="285750" indent="-285750">
              <a:buFontTx/>
              <a:buChar char="-"/>
            </a:pPr>
            <a:r>
              <a:rPr lang="fr-RE" sz="2000" dirty="0"/>
              <a:t>Par thèmes</a:t>
            </a:r>
          </a:p>
          <a:p>
            <a:pPr marL="285750" indent="-285750">
              <a:buFontTx/>
              <a:buChar char="-"/>
            </a:pPr>
            <a:r>
              <a:rPr lang="fr-RE" sz="2000" dirty="0"/>
              <a:t>Animés par Isabelle Boursier et un référent par thème</a:t>
            </a:r>
          </a:p>
          <a:p>
            <a:r>
              <a:rPr lang="fr-RE" sz="2000" dirty="0"/>
              <a:t>- Avec des objectifs réalistes </a:t>
            </a:r>
          </a:p>
          <a:p>
            <a:pPr marL="285750" indent="-285750">
              <a:buFontTx/>
              <a:buChar char="-"/>
            </a:pPr>
            <a:endParaRPr lang="fr-RE" dirty="0"/>
          </a:p>
        </p:txBody>
      </p:sp>
      <p:sp>
        <p:nvSpPr>
          <p:cNvPr id="7" name="Espace réservé du texte 6">
            <a:extLst>
              <a:ext uri="{FF2B5EF4-FFF2-40B4-BE49-F238E27FC236}">
                <a16:creationId xmlns:a16="http://schemas.microsoft.com/office/drawing/2014/main" id="{8BABF89C-8596-5AA7-45ED-E79A446F9090}"/>
              </a:ext>
            </a:extLst>
          </p:cNvPr>
          <p:cNvSpPr>
            <a:spLocks noGrp="1"/>
          </p:cNvSpPr>
          <p:nvPr>
            <p:ph type="body" sz="quarter" idx="13"/>
          </p:nvPr>
        </p:nvSpPr>
        <p:spPr/>
        <p:txBody>
          <a:bodyPr/>
          <a:lstStyle/>
          <a:p>
            <a:r>
              <a:rPr lang="fr-RE" dirty="0"/>
              <a:t>Un suivi</a:t>
            </a:r>
          </a:p>
        </p:txBody>
      </p:sp>
      <p:sp>
        <p:nvSpPr>
          <p:cNvPr id="8" name="Espace réservé du texte 7">
            <a:extLst>
              <a:ext uri="{FF2B5EF4-FFF2-40B4-BE49-F238E27FC236}">
                <a16:creationId xmlns:a16="http://schemas.microsoft.com/office/drawing/2014/main" id="{912991A4-F09F-F81C-950A-1F8123710F5E}"/>
              </a:ext>
            </a:extLst>
          </p:cNvPr>
          <p:cNvSpPr>
            <a:spLocks noGrp="1"/>
          </p:cNvSpPr>
          <p:nvPr>
            <p:ph type="body" sz="half" idx="17"/>
          </p:nvPr>
        </p:nvSpPr>
        <p:spPr/>
        <p:txBody>
          <a:bodyPr/>
          <a:lstStyle/>
          <a:p>
            <a:pPr marL="285750" indent="-285750">
              <a:buFontTx/>
              <a:buChar char="-"/>
            </a:pPr>
            <a:endParaRPr lang="fr-RE" sz="2000" dirty="0"/>
          </a:p>
          <a:p>
            <a:pPr marL="285750" indent="-285750">
              <a:buFontTx/>
              <a:buChar char="-"/>
            </a:pPr>
            <a:r>
              <a:rPr lang="fr-RE" sz="2000" dirty="0"/>
              <a:t>Des expérimentations, des succès</a:t>
            </a:r>
          </a:p>
          <a:p>
            <a:pPr marL="285750" indent="-285750">
              <a:buFontTx/>
              <a:buChar char="-"/>
            </a:pPr>
            <a:r>
              <a:rPr lang="fr-RE" sz="2000" dirty="0"/>
              <a:t>Des difficultés rencontrées, des obstacles</a:t>
            </a:r>
          </a:p>
          <a:p>
            <a:r>
              <a:rPr lang="fr-RE" sz="2000" dirty="0"/>
              <a:t>- De la faisabilité</a:t>
            </a:r>
          </a:p>
          <a:p>
            <a:pPr marL="285750" indent="-285750">
              <a:buFontTx/>
              <a:buChar char="-"/>
            </a:pPr>
            <a:endParaRPr lang="fr-RE" sz="2000" dirty="0"/>
          </a:p>
          <a:p>
            <a:pPr marL="285750" indent="-285750">
              <a:buFontTx/>
              <a:buChar char="-"/>
            </a:pPr>
            <a:endParaRPr lang="fr-RE" dirty="0"/>
          </a:p>
        </p:txBody>
      </p:sp>
    </p:spTree>
    <p:extLst>
      <p:ext uri="{BB962C8B-B14F-4D97-AF65-F5344CB8AC3E}">
        <p14:creationId xmlns:p14="http://schemas.microsoft.com/office/powerpoint/2010/main" val="1980291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942D5-BFF4-3003-B014-9ACF23C911DF}"/>
              </a:ext>
            </a:extLst>
          </p:cNvPr>
          <p:cNvSpPr>
            <a:spLocks noGrp="1"/>
          </p:cNvSpPr>
          <p:nvPr>
            <p:ph type="title"/>
          </p:nvPr>
        </p:nvSpPr>
        <p:spPr>
          <a:xfrm>
            <a:off x="1295400" y="1761067"/>
            <a:ext cx="9931399" cy="1828813"/>
          </a:xfrm>
        </p:spPr>
        <p:txBody>
          <a:bodyPr/>
          <a:lstStyle/>
          <a:p>
            <a:r>
              <a:rPr lang="fr-RE" dirty="0"/>
              <a:t>Comment rendre concrètes ces propositions ?</a:t>
            </a:r>
          </a:p>
        </p:txBody>
      </p:sp>
      <p:sp>
        <p:nvSpPr>
          <p:cNvPr id="3" name="Espace réservé du texte 2">
            <a:extLst>
              <a:ext uri="{FF2B5EF4-FFF2-40B4-BE49-F238E27FC236}">
                <a16:creationId xmlns:a16="http://schemas.microsoft.com/office/drawing/2014/main" id="{9186653C-7E29-4656-696D-3EA18687B238}"/>
              </a:ext>
            </a:extLst>
          </p:cNvPr>
          <p:cNvSpPr>
            <a:spLocks noGrp="1"/>
          </p:cNvSpPr>
          <p:nvPr>
            <p:ph type="body" idx="1"/>
          </p:nvPr>
        </p:nvSpPr>
        <p:spPr/>
        <p:txBody>
          <a:bodyPr>
            <a:normAutofit fontScale="92500" lnSpcReduction="10000"/>
          </a:bodyPr>
          <a:lstStyle/>
          <a:p>
            <a:r>
              <a:rPr lang="fr-RE" dirty="0"/>
              <a:t>Sur les îlots, vous retrouverez les thèmes. Je vous propose de choisir votre îlot et vos ilotiers, et, si vous le souhaitez, de vous inscrire pour réfléchir, agir sur un thème qui vous intéresse. </a:t>
            </a:r>
          </a:p>
          <a:p>
            <a:r>
              <a:rPr lang="fr-RE" dirty="0"/>
              <a:t>La colonne « Commentaires » est libre : de vos remarques ou propositions d’action, d’organisation</a:t>
            </a:r>
          </a:p>
        </p:txBody>
      </p:sp>
    </p:spTree>
    <p:extLst>
      <p:ext uri="{BB962C8B-B14F-4D97-AF65-F5344CB8AC3E}">
        <p14:creationId xmlns:p14="http://schemas.microsoft.com/office/powerpoint/2010/main" val="284822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10196-2B5D-DE8C-E466-C91B073D6EBC}"/>
              </a:ext>
            </a:extLst>
          </p:cNvPr>
          <p:cNvSpPr>
            <a:spLocks noGrp="1"/>
          </p:cNvSpPr>
          <p:nvPr>
            <p:ph type="title"/>
          </p:nvPr>
        </p:nvSpPr>
        <p:spPr/>
        <p:txBody>
          <a:bodyPr/>
          <a:lstStyle/>
          <a:p>
            <a:r>
              <a:rPr lang="fr-RE" dirty="0">
                <a:solidFill>
                  <a:schemeClr val="accent1">
                    <a:lumMod val="60000"/>
                    <a:lumOff val="40000"/>
                  </a:schemeClr>
                </a:solidFill>
              </a:rPr>
              <a:t>Programme de la présentation</a:t>
            </a:r>
          </a:p>
        </p:txBody>
      </p:sp>
      <p:sp>
        <p:nvSpPr>
          <p:cNvPr id="3" name="Espace réservé du texte 2">
            <a:extLst>
              <a:ext uri="{FF2B5EF4-FFF2-40B4-BE49-F238E27FC236}">
                <a16:creationId xmlns:a16="http://schemas.microsoft.com/office/drawing/2014/main" id="{2ACD1A5C-29B3-0BEF-A9E1-13FB0F4936A2}"/>
              </a:ext>
            </a:extLst>
          </p:cNvPr>
          <p:cNvSpPr>
            <a:spLocks noGrp="1"/>
          </p:cNvSpPr>
          <p:nvPr>
            <p:ph type="body" idx="1"/>
          </p:nvPr>
        </p:nvSpPr>
        <p:spPr>
          <a:xfrm>
            <a:off x="691978" y="3904106"/>
            <a:ext cx="3522801" cy="576262"/>
          </a:xfrm>
        </p:spPr>
        <p:txBody>
          <a:bodyPr/>
          <a:lstStyle/>
          <a:p>
            <a:r>
              <a:rPr lang="fr-RE" sz="2400" dirty="0">
                <a:solidFill>
                  <a:schemeClr val="accent2">
                    <a:lumMod val="60000"/>
                    <a:lumOff val="40000"/>
                  </a:schemeClr>
                </a:solidFill>
              </a:rPr>
              <a:t> la MPP</a:t>
            </a:r>
          </a:p>
        </p:txBody>
      </p:sp>
      <p:pic>
        <p:nvPicPr>
          <p:cNvPr id="13" name="Espace réservé pour une image  12" descr="Une image contenant texte&#10;&#10;Description générée automatiquement">
            <a:extLst>
              <a:ext uri="{FF2B5EF4-FFF2-40B4-BE49-F238E27FC236}">
                <a16:creationId xmlns:a16="http://schemas.microsoft.com/office/drawing/2014/main" id="{1A7E09C4-BA1E-AE59-E877-14452493E331}"/>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31634" b="31634"/>
          <a:stretch>
            <a:fillRect/>
          </a:stretch>
        </p:blipFill>
        <p:spPr/>
      </p:pic>
      <p:sp>
        <p:nvSpPr>
          <p:cNvPr id="5" name="Espace réservé du texte 4">
            <a:extLst>
              <a:ext uri="{FF2B5EF4-FFF2-40B4-BE49-F238E27FC236}">
                <a16:creationId xmlns:a16="http://schemas.microsoft.com/office/drawing/2014/main" id="{AF07DC15-328E-820F-D41F-0BE54E022764}"/>
              </a:ext>
            </a:extLst>
          </p:cNvPr>
          <p:cNvSpPr>
            <a:spLocks noGrp="1"/>
          </p:cNvSpPr>
          <p:nvPr>
            <p:ph type="body" sz="half" idx="18"/>
          </p:nvPr>
        </p:nvSpPr>
        <p:spPr>
          <a:xfrm>
            <a:off x="913795" y="4572443"/>
            <a:ext cx="3268738" cy="1218758"/>
          </a:xfrm>
        </p:spPr>
        <p:txBody>
          <a:bodyPr/>
          <a:lstStyle/>
          <a:p>
            <a:endParaRPr lang="fr-RE" dirty="0"/>
          </a:p>
          <a:p>
            <a:r>
              <a:rPr lang="fr-RE" sz="2000" dirty="0">
                <a:solidFill>
                  <a:schemeClr val="bg1"/>
                </a:solidFill>
              </a:rPr>
              <a:t>Le dispositif actuel et les perspectives</a:t>
            </a:r>
          </a:p>
        </p:txBody>
      </p:sp>
      <p:sp>
        <p:nvSpPr>
          <p:cNvPr id="6" name="Espace réservé du texte 5">
            <a:extLst>
              <a:ext uri="{FF2B5EF4-FFF2-40B4-BE49-F238E27FC236}">
                <a16:creationId xmlns:a16="http://schemas.microsoft.com/office/drawing/2014/main" id="{5968BE97-18E6-97B0-BD57-34728C0F219B}"/>
              </a:ext>
            </a:extLst>
          </p:cNvPr>
          <p:cNvSpPr>
            <a:spLocks noGrp="1"/>
          </p:cNvSpPr>
          <p:nvPr>
            <p:ph type="body" sz="quarter" idx="3"/>
          </p:nvPr>
        </p:nvSpPr>
        <p:spPr/>
        <p:txBody>
          <a:bodyPr/>
          <a:lstStyle/>
          <a:p>
            <a:r>
              <a:rPr lang="fr-RE" sz="2400" dirty="0">
                <a:solidFill>
                  <a:schemeClr val="accent2">
                    <a:lumMod val="60000"/>
                    <a:lumOff val="40000"/>
                  </a:schemeClr>
                </a:solidFill>
              </a:rPr>
              <a:t>Le « bien-être à l’école »</a:t>
            </a:r>
          </a:p>
        </p:txBody>
      </p:sp>
      <p:pic>
        <p:nvPicPr>
          <p:cNvPr id="15" name="Espace réservé pour une image  14" descr="Une image contenant personne, extérieur&#10;&#10;Description générée automatiquement">
            <a:extLst>
              <a:ext uri="{FF2B5EF4-FFF2-40B4-BE49-F238E27FC236}">
                <a16:creationId xmlns:a16="http://schemas.microsoft.com/office/drawing/2014/main" id="{23E80CF4-1CA0-1FD7-24BA-7BEAA327BDC2}"/>
              </a:ext>
            </a:extLst>
          </p:cNvPr>
          <p:cNvPicPr>
            <a:picLocks noGrp="1" noChangeAspect="1"/>
          </p:cNvPicPr>
          <p:nvPr>
            <p:ph type="pic" idx="21"/>
          </p:nvPr>
        </p:nvPicPr>
        <p:blipFill>
          <a:blip r:embed="rId4">
            <a:extLst>
              <a:ext uri="{28A0092B-C50C-407E-A947-70E740481C1C}">
                <a14:useLocalDpi xmlns:a14="http://schemas.microsoft.com/office/drawing/2010/main" val="0"/>
              </a:ext>
            </a:extLst>
          </a:blip>
          <a:srcRect t="32033" b="32033"/>
          <a:stretch>
            <a:fillRect/>
          </a:stretch>
        </p:blipFill>
        <p:spPr>
          <a:xfrm>
            <a:off x="4544491" y="1933562"/>
            <a:ext cx="3092368" cy="1608164"/>
          </a:xfrm>
        </p:spPr>
      </p:pic>
      <p:sp>
        <p:nvSpPr>
          <p:cNvPr id="8" name="Espace réservé du texte 7">
            <a:extLst>
              <a:ext uri="{FF2B5EF4-FFF2-40B4-BE49-F238E27FC236}">
                <a16:creationId xmlns:a16="http://schemas.microsoft.com/office/drawing/2014/main" id="{76FE84C9-4879-ECE1-613E-55B682196F48}"/>
              </a:ext>
            </a:extLst>
          </p:cNvPr>
          <p:cNvSpPr>
            <a:spLocks noGrp="1"/>
          </p:cNvSpPr>
          <p:nvPr>
            <p:ph type="body" sz="half" idx="19"/>
          </p:nvPr>
        </p:nvSpPr>
        <p:spPr/>
        <p:txBody>
          <a:bodyPr/>
          <a:lstStyle/>
          <a:p>
            <a:endParaRPr lang="fr-RE" dirty="0"/>
          </a:p>
          <a:p>
            <a:r>
              <a:rPr lang="fr-RE" sz="2000" dirty="0">
                <a:solidFill>
                  <a:schemeClr val="bg1"/>
                </a:solidFill>
              </a:rPr>
              <a:t>Le constat et les conséquences</a:t>
            </a:r>
          </a:p>
        </p:txBody>
      </p:sp>
      <p:sp>
        <p:nvSpPr>
          <p:cNvPr id="9" name="Espace réservé du texte 8">
            <a:extLst>
              <a:ext uri="{FF2B5EF4-FFF2-40B4-BE49-F238E27FC236}">
                <a16:creationId xmlns:a16="http://schemas.microsoft.com/office/drawing/2014/main" id="{5AE063B8-1862-2BEC-0191-6D0A97F19A33}"/>
              </a:ext>
            </a:extLst>
          </p:cNvPr>
          <p:cNvSpPr>
            <a:spLocks noGrp="1"/>
          </p:cNvSpPr>
          <p:nvPr>
            <p:ph type="body" sz="quarter" idx="13"/>
          </p:nvPr>
        </p:nvSpPr>
        <p:spPr/>
        <p:txBody>
          <a:bodyPr/>
          <a:lstStyle/>
          <a:p>
            <a:r>
              <a:rPr lang="fr-RE" sz="2400" dirty="0">
                <a:solidFill>
                  <a:schemeClr val="accent2">
                    <a:lumMod val="60000"/>
                    <a:lumOff val="40000"/>
                  </a:schemeClr>
                </a:solidFill>
              </a:rPr>
              <a:t>Sortie du Tiers-Temps</a:t>
            </a:r>
          </a:p>
        </p:txBody>
      </p:sp>
      <p:pic>
        <p:nvPicPr>
          <p:cNvPr id="17" name="Espace réservé pour une image  16" descr="Une image contenant mur, personne, posant&#10;&#10;Description générée automatiquement">
            <a:extLst>
              <a:ext uri="{FF2B5EF4-FFF2-40B4-BE49-F238E27FC236}">
                <a16:creationId xmlns:a16="http://schemas.microsoft.com/office/drawing/2014/main" id="{3766A02E-D13C-931D-BDD1-9DB941EB0376}"/>
              </a:ext>
            </a:extLst>
          </p:cNvPr>
          <p:cNvPicPr>
            <a:picLocks noGrp="1" noChangeAspect="1"/>
          </p:cNvPicPr>
          <p:nvPr>
            <p:ph type="pic" idx="22"/>
          </p:nvPr>
        </p:nvPicPr>
        <p:blipFill>
          <a:blip r:embed="rId5">
            <a:extLst>
              <a:ext uri="{28A0092B-C50C-407E-A947-70E740481C1C}">
                <a14:useLocalDpi xmlns:a14="http://schemas.microsoft.com/office/drawing/2010/main" val="0"/>
              </a:ext>
            </a:extLst>
          </a:blip>
          <a:srcRect t="32681" b="32681"/>
          <a:stretch>
            <a:fillRect/>
          </a:stretch>
        </p:blipFill>
        <p:spPr/>
      </p:pic>
      <p:sp>
        <p:nvSpPr>
          <p:cNvPr id="11" name="Espace réservé du texte 10">
            <a:extLst>
              <a:ext uri="{FF2B5EF4-FFF2-40B4-BE49-F238E27FC236}">
                <a16:creationId xmlns:a16="http://schemas.microsoft.com/office/drawing/2014/main" id="{C5EC45D2-5E0B-EB44-6319-F25531E89AFD}"/>
              </a:ext>
            </a:extLst>
          </p:cNvPr>
          <p:cNvSpPr>
            <a:spLocks noGrp="1"/>
          </p:cNvSpPr>
          <p:nvPr>
            <p:ph type="body" sz="half" idx="20"/>
          </p:nvPr>
        </p:nvSpPr>
        <p:spPr/>
        <p:txBody>
          <a:bodyPr/>
          <a:lstStyle/>
          <a:p>
            <a:endParaRPr lang="fr-RE" dirty="0"/>
          </a:p>
          <a:p>
            <a:r>
              <a:rPr lang="fr-RE" sz="2000" b="1" dirty="0">
                <a:solidFill>
                  <a:schemeClr val="bg1"/>
                </a:solidFill>
              </a:rPr>
              <a:t>Pistes, expérimentations, propositions à l’étude</a:t>
            </a:r>
          </a:p>
        </p:txBody>
      </p:sp>
    </p:spTree>
    <p:extLst>
      <p:ext uri="{BB962C8B-B14F-4D97-AF65-F5344CB8AC3E}">
        <p14:creationId xmlns:p14="http://schemas.microsoft.com/office/powerpoint/2010/main" val="349982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451AE-19B2-8B88-17E4-9E46316EBD07}"/>
              </a:ext>
            </a:extLst>
          </p:cNvPr>
          <p:cNvSpPr>
            <a:spLocks noGrp="1"/>
          </p:cNvSpPr>
          <p:nvPr>
            <p:ph type="ctrTitle"/>
          </p:nvPr>
        </p:nvSpPr>
        <p:spPr>
          <a:xfrm>
            <a:off x="5369441" y="1233378"/>
            <a:ext cx="5441285" cy="2364964"/>
          </a:xfrm>
        </p:spPr>
        <p:txBody>
          <a:bodyPr>
            <a:normAutofit/>
          </a:bodyPr>
          <a:lstStyle/>
          <a:p>
            <a:pPr>
              <a:lnSpc>
                <a:spcPct val="90000"/>
              </a:lnSpc>
            </a:pPr>
            <a:r>
              <a:rPr lang="fr-RE" sz="3800" dirty="0"/>
              <a:t>La Médiation par les pairs</a:t>
            </a:r>
            <a:br>
              <a:rPr lang="fr-RE" sz="3800" dirty="0"/>
            </a:br>
            <a:r>
              <a:rPr lang="fr-RE" sz="3800" dirty="0"/>
              <a:t>MPP</a:t>
            </a:r>
          </a:p>
        </p:txBody>
      </p:sp>
      <p:sp>
        <p:nvSpPr>
          <p:cNvPr id="3" name="Sous-titre 2">
            <a:extLst>
              <a:ext uri="{FF2B5EF4-FFF2-40B4-BE49-F238E27FC236}">
                <a16:creationId xmlns:a16="http://schemas.microsoft.com/office/drawing/2014/main" id="{9F2AA41C-CED9-F691-054B-BB76BC714F15}"/>
              </a:ext>
            </a:extLst>
          </p:cNvPr>
          <p:cNvSpPr>
            <a:spLocks noGrp="1"/>
          </p:cNvSpPr>
          <p:nvPr>
            <p:ph type="subTitle" idx="1"/>
          </p:nvPr>
        </p:nvSpPr>
        <p:spPr>
          <a:xfrm>
            <a:off x="5369441" y="3598339"/>
            <a:ext cx="5441286" cy="1675335"/>
          </a:xfrm>
        </p:spPr>
        <p:txBody>
          <a:bodyPr>
            <a:normAutofit/>
          </a:bodyPr>
          <a:lstStyle/>
          <a:p>
            <a:endParaRPr lang="fr-RE" dirty="0">
              <a:solidFill>
                <a:srgbClr val="E7295E"/>
              </a:solidFill>
            </a:endParaRPr>
          </a:p>
        </p:txBody>
      </p:sp>
      <p:pic>
        <p:nvPicPr>
          <p:cNvPr id="4" name="Picture 3" descr="Conception abstraite de pétales de fleurs en pastel">
            <a:extLst>
              <a:ext uri="{FF2B5EF4-FFF2-40B4-BE49-F238E27FC236}">
                <a16:creationId xmlns:a16="http://schemas.microsoft.com/office/drawing/2014/main" id="{D3175312-DA30-DAC7-1B76-ACE6C0270797}"/>
              </a:ext>
            </a:extLst>
          </p:cNvPr>
          <p:cNvPicPr>
            <a:picLocks noChangeAspect="1"/>
          </p:cNvPicPr>
          <p:nvPr/>
        </p:nvPicPr>
        <p:blipFill rotWithShape="1">
          <a:blip r:embed="rId2"/>
          <a:srcRect l="37594" r="16969" b="-1"/>
          <a:stretch/>
        </p:blipFill>
        <p:spPr>
          <a:xfrm>
            <a:off x="643339" y="643464"/>
            <a:ext cx="3551912" cy="5120304"/>
          </a:xfrm>
          <a:prstGeom prst="rect">
            <a:avLst/>
          </a:prstGeom>
        </p:spPr>
      </p:pic>
    </p:spTree>
    <p:extLst>
      <p:ext uri="{BB962C8B-B14F-4D97-AF65-F5344CB8AC3E}">
        <p14:creationId xmlns:p14="http://schemas.microsoft.com/office/powerpoint/2010/main" val="223679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B6CBC-3942-8567-8B41-810824275FD9}"/>
              </a:ext>
            </a:extLst>
          </p:cNvPr>
          <p:cNvSpPr>
            <a:spLocks noGrp="1"/>
          </p:cNvSpPr>
          <p:nvPr>
            <p:ph type="title"/>
          </p:nvPr>
        </p:nvSpPr>
        <p:spPr/>
        <p:txBody>
          <a:bodyPr/>
          <a:lstStyle/>
          <a:p>
            <a:r>
              <a:rPr lang="fr-RE" dirty="0"/>
              <a:t>8 minutes de film pour comprendre</a:t>
            </a:r>
          </a:p>
        </p:txBody>
      </p:sp>
      <p:sp>
        <p:nvSpPr>
          <p:cNvPr id="3" name="Espace réservé du contenu 2">
            <a:extLst>
              <a:ext uri="{FF2B5EF4-FFF2-40B4-BE49-F238E27FC236}">
                <a16:creationId xmlns:a16="http://schemas.microsoft.com/office/drawing/2014/main" id="{1584EFAC-EBDE-0C6D-16FF-F28EEDB1BF68}"/>
              </a:ext>
            </a:extLst>
          </p:cNvPr>
          <p:cNvSpPr>
            <a:spLocks noGrp="1"/>
          </p:cNvSpPr>
          <p:nvPr>
            <p:ph idx="1"/>
          </p:nvPr>
        </p:nvSpPr>
        <p:spPr/>
        <p:txBody>
          <a:bodyPr/>
          <a:lstStyle/>
          <a:p>
            <a:pPr marL="36900" indent="0">
              <a:buNone/>
            </a:pPr>
            <a:r>
              <a:rPr lang="fr-FR" dirty="0">
                <a:hlinkClick r:id="rId2"/>
              </a:rPr>
              <a:t>(15) clip Médiation par les pairs HD 1 – YouTube</a:t>
            </a:r>
            <a:endParaRPr lang="fr-FR" dirty="0"/>
          </a:p>
          <a:p>
            <a:pPr marL="36900" indent="0">
              <a:buNone/>
            </a:pPr>
            <a:endParaRPr lang="fr-RE" dirty="0"/>
          </a:p>
        </p:txBody>
      </p:sp>
    </p:spTree>
    <p:extLst>
      <p:ext uri="{BB962C8B-B14F-4D97-AF65-F5344CB8AC3E}">
        <p14:creationId xmlns:p14="http://schemas.microsoft.com/office/powerpoint/2010/main" val="186071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3C606D-E560-4820-9C3E-3B881D30AD5A}"/>
              </a:ext>
            </a:extLst>
          </p:cNvPr>
          <p:cNvSpPr>
            <a:spLocks noGrp="1"/>
          </p:cNvSpPr>
          <p:nvPr>
            <p:ph type="title"/>
          </p:nvPr>
        </p:nvSpPr>
        <p:spPr>
          <a:xfrm>
            <a:off x="633742" y="609599"/>
            <a:ext cx="3723945" cy="5376864"/>
          </a:xfrm>
        </p:spPr>
        <p:txBody>
          <a:bodyPr rtlCol="0">
            <a:normAutofit/>
          </a:bodyPr>
          <a:lstStyle/>
          <a:p>
            <a:r>
              <a:rPr lang="fr-FR" dirty="0">
                <a:solidFill>
                  <a:schemeClr val="accent3"/>
                </a:solidFill>
              </a:rPr>
              <a:t>MPP : en 22/23, t</a:t>
            </a:r>
            <a:r>
              <a:rPr lang="fr-FR" noProof="0" dirty="0" err="1">
                <a:solidFill>
                  <a:schemeClr val="accent3"/>
                </a:solidFill>
              </a:rPr>
              <a:t>ous</a:t>
            </a:r>
            <a:r>
              <a:rPr lang="fr-FR" noProof="0" dirty="0">
                <a:solidFill>
                  <a:schemeClr val="accent3"/>
                </a:solidFill>
              </a:rPr>
              <a:t> nos élèves auront suivi les ateliers Niveau 1</a:t>
            </a:r>
            <a:br>
              <a:rPr lang="fr-FR" noProof="0" dirty="0"/>
            </a:br>
            <a:endParaRPr lang="fr-FR" dirty="0"/>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Espace réservé du contenu 2" descr="Graphique SmartArt">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3887440350"/>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144382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197C5-F5A8-B0FC-FA4F-E2F0592448ED}"/>
              </a:ext>
            </a:extLst>
          </p:cNvPr>
          <p:cNvSpPr>
            <a:spLocks noGrp="1"/>
          </p:cNvSpPr>
          <p:nvPr>
            <p:ph type="title"/>
          </p:nvPr>
        </p:nvSpPr>
        <p:spPr/>
        <p:txBody>
          <a:bodyPr/>
          <a:lstStyle/>
          <a:p>
            <a:r>
              <a:rPr lang="fr-RE" b="1" dirty="0">
                <a:solidFill>
                  <a:schemeClr val="accent2">
                    <a:lumMod val="40000"/>
                    <a:lumOff val="60000"/>
                  </a:schemeClr>
                </a:solidFill>
              </a:rPr>
              <a:t>Le dispositif de médiation</a:t>
            </a:r>
          </a:p>
        </p:txBody>
      </p:sp>
      <p:sp>
        <p:nvSpPr>
          <p:cNvPr id="3" name="Espace réservé du contenu 2">
            <a:extLst>
              <a:ext uri="{FF2B5EF4-FFF2-40B4-BE49-F238E27FC236}">
                <a16:creationId xmlns:a16="http://schemas.microsoft.com/office/drawing/2014/main" id="{EFFF8115-FD0E-D1E7-2729-85637E8781EF}"/>
              </a:ext>
            </a:extLst>
          </p:cNvPr>
          <p:cNvSpPr>
            <a:spLocks noGrp="1"/>
          </p:cNvSpPr>
          <p:nvPr>
            <p:ph idx="1"/>
          </p:nvPr>
        </p:nvSpPr>
        <p:spPr/>
        <p:txBody>
          <a:bodyPr/>
          <a:lstStyle/>
          <a:p>
            <a:r>
              <a:rPr lang="fr-RE" dirty="0">
                <a:solidFill>
                  <a:schemeClr val="bg2"/>
                </a:solidFill>
              </a:rPr>
              <a:t>1: reprendre le travail avec les élèves de Terminale, autorisation parentale, 1 h/s inscrite à l’EDT (IB)</a:t>
            </a:r>
          </a:p>
          <a:p>
            <a:pPr marL="36900" indent="0">
              <a:buNone/>
            </a:pPr>
            <a:endParaRPr lang="fr-RE" dirty="0">
              <a:solidFill>
                <a:schemeClr val="bg2"/>
              </a:solidFill>
            </a:endParaRPr>
          </a:p>
          <a:p>
            <a:r>
              <a:rPr lang="fr-RE" dirty="0">
                <a:solidFill>
                  <a:schemeClr val="bg2"/>
                </a:solidFill>
              </a:rPr>
              <a:t>2 : mettre en place une organisation avec planification des permanences pour les médiateurs (avec communication pour les autres élèves, accessoire permettant d’identifier les médiateurs en service) , identifier un créneau de médiation hors temps scolaire , des référents adultes</a:t>
            </a:r>
          </a:p>
          <a:p>
            <a:pPr marL="36900" indent="0">
              <a:buNone/>
            </a:pPr>
            <a:endParaRPr lang="fr-RE" dirty="0">
              <a:solidFill>
                <a:schemeClr val="bg2"/>
              </a:solidFill>
            </a:endParaRPr>
          </a:p>
          <a:p>
            <a:r>
              <a:rPr lang="fr-RE" dirty="0">
                <a:solidFill>
                  <a:schemeClr val="bg2"/>
                </a:solidFill>
              </a:rPr>
              <a:t>3 : lieu : salle de télévision</a:t>
            </a:r>
          </a:p>
        </p:txBody>
      </p:sp>
    </p:spTree>
    <p:extLst>
      <p:ext uri="{BB962C8B-B14F-4D97-AF65-F5344CB8AC3E}">
        <p14:creationId xmlns:p14="http://schemas.microsoft.com/office/powerpoint/2010/main" val="409787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EE8E7B3-FEDD-85A6-6867-7E81FBFEDAA7}"/>
              </a:ext>
            </a:extLst>
          </p:cNvPr>
          <p:cNvSpPr>
            <a:spLocks noGrp="1"/>
          </p:cNvSpPr>
          <p:nvPr>
            <p:ph type="title"/>
          </p:nvPr>
        </p:nvSpPr>
        <p:spPr>
          <a:xfrm>
            <a:off x="576472" y="1115568"/>
            <a:ext cx="3836499" cy="4626864"/>
          </a:xfrm>
        </p:spPr>
        <p:txBody>
          <a:bodyPr>
            <a:normAutofit/>
          </a:bodyPr>
          <a:lstStyle/>
          <a:p>
            <a:pPr algn="l"/>
            <a:r>
              <a:rPr lang="fr-RE" sz="3600" b="1" dirty="0">
                <a:solidFill>
                  <a:schemeClr val="accent2">
                    <a:lumMod val="40000"/>
                    <a:lumOff val="60000"/>
                  </a:schemeClr>
                </a:solidFill>
              </a:rPr>
              <a:t>2022/23 : une équipe pluridisciplinaire d’animateurs</a:t>
            </a:r>
          </a:p>
        </p:txBody>
      </p:sp>
      <p:cxnSp>
        <p:nvCxnSpPr>
          <p:cNvPr id="19"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0" name="Espace réservé du contenu 2">
            <a:extLst>
              <a:ext uri="{FF2B5EF4-FFF2-40B4-BE49-F238E27FC236}">
                <a16:creationId xmlns:a16="http://schemas.microsoft.com/office/drawing/2014/main" id="{D0D790EB-3655-5264-107E-D9B031505282}"/>
              </a:ext>
            </a:extLst>
          </p:cNvPr>
          <p:cNvGraphicFramePr>
            <a:graphicFrameLocks noGrp="1"/>
          </p:cNvGraphicFramePr>
          <p:nvPr>
            <p:ph idx="1"/>
            <p:extLst>
              <p:ext uri="{D42A27DB-BD31-4B8C-83A1-F6EECF244321}">
                <p14:modId xmlns:p14="http://schemas.microsoft.com/office/powerpoint/2010/main" val="2555407493"/>
              </p:ext>
            </p:extLst>
          </p:nvPr>
        </p:nvGraphicFramePr>
        <p:xfrm>
          <a:off x="5105398" y="1115568"/>
          <a:ext cx="6245352" cy="4626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03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187A5B-A6F8-9168-D6AB-A009EEBD8AC8}"/>
              </a:ext>
            </a:extLst>
          </p:cNvPr>
          <p:cNvSpPr>
            <a:spLocks noGrp="1"/>
          </p:cNvSpPr>
          <p:nvPr>
            <p:ph type="title"/>
          </p:nvPr>
        </p:nvSpPr>
        <p:spPr/>
        <p:txBody>
          <a:bodyPr>
            <a:normAutofit fontScale="90000"/>
          </a:bodyPr>
          <a:lstStyle/>
          <a:p>
            <a:r>
              <a:rPr lang="fr-RE" dirty="0">
                <a:solidFill>
                  <a:schemeClr val="accent2"/>
                </a:solidFill>
              </a:rPr>
              <a:t>Problématique : la stabilité de l’équipe d’animateurs</a:t>
            </a:r>
          </a:p>
        </p:txBody>
      </p:sp>
      <p:sp>
        <p:nvSpPr>
          <p:cNvPr id="3" name="Espace réservé du contenu 2">
            <a:extLst>
              <a:ext uri="{FF2B5EF4-FFF2-40B4-BE49-F238E27FC236}">
                <a16:creationId xmlns:a16="http://schemas.microsoft.com/office/drawing/2014/main" id="{74DA3CBC-D114-05AE-659B-1C0373643B20}"/>
              </a:ext>
            </a:extLst>
          </p:cNvPr>
          <p:cNvSpPr>
            <a:spLocks noGrp="1"/>
          </p:cNvSpPr>
          <p:nvPr>
            <p:ph idx="1"/>
          </p:nvPr>
        </p:nvSpPr>
        <p:spPr/>
        <p:txBody>
          <a:bodyPr/>
          <a:lstStyle/>
          <a:p>
            <a:r>
              <a:rPr lang="fr-RE" dirty="0">
                <a:solidFill>
                  <a:schemeClr val="bg2"/>
                </a:solidFill>
              </a:rPr>
              <a:t>NB : la pérennisation de l’équipe d’animation reste problématique . De l’équipe initiale qui comptait 8 personnes ne restent que 3 personnes (infirmière et enseignantes ESC et zootechnie). 10 personnes ont été formées en novembre 21 : 2 enseignants et 2 AESH ont rejoint l’équipe.</a:t>
            </a:r>
          </a:p>
          <a:p>
            <a:r>
              <a:rPr lang="fr-RE" dirty="0">
                <a:solidFill>
                  <a:schemeClr val="bg2"/>
                </a:solidFill>
              </a:rPr>
              <a:t>Une nouvelle session de formation par les spécialistes de </a:t>
            </a:r>
            <a:r>
              <a:rPr lang="fr-RE" dirty="0" err="1">
                <a:solidFill>
                  <a:schemeClr val="bg2"/>
                </a:solidFill>
              </a:rPr>
              <a:t>SupAgro</a:t>
            </a:r>
            <a:r>
              <a:rPr lang="fr-RE" dirty="0">
                <a:solidFill>
                  <a:schemeClr val="bg2"/>
                </a:solidFill>
              </a:rPr>
              <a:t> Florac est-elle possible? </a:t>
            </a:r>
          </a:p>
          <a:p>
            <a:r>
              <a:rPr lang="fr-RE" dirty="0">
                <a:solidFill>
                  <a:schemeClr val="bg2"/>
                </a:solidFill>
              </a:rPr>
              <a:t>Au delà de l’animation d’ateliers, c’est une attitude plus étendue de pédagogie bienveillante qui est visée. Un module de formation sur cette thématique à l’attention des adultes a été proposé au premier semestre 2022 mais la direction n’a pas donné suite.</a:t>
            </a:r>
          </a:p>
          <a:p>
            <a:endParaRPr lang="fr-RE" dirty="0">
              <a:solidFill>
                <a:schemeClr val="bg2"/>
              </a:solidFill>
            </a:endParaRPr>
          </a:p>
        </p:txBody>
      </p:sp>
    </p:spTree>
    <p:extLst>
      <p:ext uri="{BB962C8B-B14F-4D97-AF65-F5344CB8AC3E}">
        <p14:creationId xmlns:p14="http://schemas.microsoft.com/office/powerpoint/2010/main" val="1228088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LeftStep">
      <a:dk1>
        <a:srgbClr val="000000"/>
      </a:dk1>
      <a:lt1>
        <a:srgbClr val="FFFFFF"/>
      </a:lt1>
      <a:dk2>
        <a:srgbClr val="2E1B30"/>
      </a:dk2>
      <a:lt2>
        <a:srgbClr val="F0F3F2"/>
      </a:lt2>
      <a:accent1>
        <a:srgbClr val="E7295E"/>
      </a:accent1>
      <a:accent2>
        <a:srgbClr val="D5179B"/>
      </a:accent2>
      <a:accent3>
        <a:srgbClr val="D129E7"/>
      </a:accent3>
      <a:accent4>
        <a:srgbClr val="7117D5"/>
      </a:accent4>
      <a:accent5>
        <a:srgbClr val="372DE7"/>
      </a:accent5>
      <a:accent6>
        <a:srgbClr val="175CD5"/>
      </a:accent6>
      <a:hlink>
        <a:srgbClr val="349C7F"/>
      </a:hlink>
      <a:folHlink>
        <a:srgbClr val="7F7F7F"/>
      </a:folHlink>
    </a:clrScheme>
    <a:fontScheme name="Slate">
      <a:maj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2138</Words>
  <Application>Microsoft Office PowerPoint</Application>
  <PresentationFormat>Grand écran</PresentationFormat>
  <Paragraphs>221</Paragraphs>
  <Slides>27</Slides>
  <Notes>13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Calibri</vt:lpstr>
      <vt:lpstr>Century Gothic</vt:lpstr>
      <vt:lpstr>Courier New</vt:lpstr>
      <vt:lpstr>Gill Sans MT</vt:lpstr>
      <vt:lpstr>Inter var</vt:lpstr>
      <vt:lpstr>Wingdings</vt:lpstr>
      <vt:lpstr>Wingdings 2</vt:lpstr>
      <vt:lpstr>SlateVTI</vt:lpstr>
      <vt:lpstr>« Comprendre les difficultés des élèves pour mieux les prendre en charge » </vt:lpstr>
      <vt:lpstr>Pour la petite histoire</vt:lpstr>
      <vt:lpstr>Programme de la présentation</vt:lpstr>
      <vt:lpstr>La Médiation par les pairs MPP</vt:lpstr>
      <vt:lpstr>8 minutes de film pour comprendre</vt:lpstr>
      <vt:lpstr>MPP : en 22/23, tous nos élèves auront suivi les ateliers Niveau 1 </vt:lpstr>
      <vt:lpstr>Le dispositif de médiation</vt:lpstr>
      <vt:lpstr>2022/23 : une équipe pluridisciplinaire d’animateurs</vt:lpstr>
      <vt:lpstr>Problématique : la stabilité de l’équipe d’animateurs</vt:lpstr>
      <vt:lpstr>Les ressources pédagogiques</vt:lpstr>
      <vt:lpstr>La suite de la MPP à la sortie du Tiers-Temps</vt:lpstr>
      <vt:lpstr>Nos partenaires</vt:lpstr>
      <vt:lpstr>« Bien-être à l’école pour bien apprendre »</vt:lpstr>
      <vt:lpstr>Le Yoga à l‘école</vt:lpstr>
      <vt:lpstr>Le Yoga à l‘école</vt:lpstr>
      <vt:lpstr>Les rencontres RESEDA, mai 2022, Florac</vt:lpstr>
      <vt:lpstr>Thème de l’année : « Corps et apprentissages » </vt:lpstr>
      <vt:lpstr>Les constats</vt:lpstr>
      <vt:lpstr>Les conséquences </vt:lpstr>
      <vt:lpstr>Sortie duTiers-Temps</vt:lpstr>
      <vt:lpstr>Retour d’expérience proposé le 5 juillet</vt:lpstr>
      <vt:lpstr>Un World Café </vt:lpstr>
      <vt:lpstr>Temps et espaces scolaires</vt:lpstr>
      <vt:lpstr>Elèves et nature</vt:lpstr>
      <vt:lpstr>La convivialité au travail</vt:lpstr>
      <vt:lpstr>Réflexion sur notre fonctionnement</vt:lpstr>
      <vt:lpstr>Comment rendre concrètes ces propositions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Comprendre les difficultés des élèves pour mieux les prendre en charge » </dc:title>
  <dc:creator>isabelle boursier</dc:creator>
  <cp:lastModifiedBy>isabelle boursier</cp:lastModifiedBy>
  <cp:revision>12</cp:revision>
  <dcterms:created xsi:type="dcterms:W3CDTF">2022-09-28T10:09:54Z</dcterms:created>
  <dcterms:modified xsi:type="dcterms:W3CDTF">2023-05-30T05:48:36Z</dcterms:modified>
</cp:coreProperties>
</file>