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71" r:id="rId2"/>
    <p:sldId id="257" r:id="rId3"/>
    <p:sldId id="269" r:id="rId4"/>
    <p:sldId id="276" r:id="rId5"/>
    <p:sldId id="278" r:id="rId6"/>
    <p:sldId id="277" r:id="rId7"/>
    <p:sldId id="275" r:id="rId8"/>
    <p:sldId id="27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13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2904-CF2F-4ED1-BD66-89042000D5BC}" type="datetimeFigureOut">
              <a:rPr lang="fr-FR" smtClean="0"/>
              <a:pPr/>
              <a:t>25/05/2023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77E4A-F1C2-4DFD-BE61-2FF1D506BA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5378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290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8" y="2418921"/>
            <a:ext cx="314325" cy="428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191097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="" xmlns:a16="http://schemas.microsoft.com/office/drawing/2014/main" id="{D18E85FD-4D63-460A-8FAE-B85C5520CB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3" y="5628463"/>
            <a:ext cx="2286000" cy="897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968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660" y="1424048"/>
            <a:ext cx="9713421" cy="441333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460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32"/>
            <a:ext cx="1755371" cy="5811839"/>
          </a:xfrm>
          <a:prstGeom prst="rect">
            <a:avLst/>
          </a:prstGeo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0" y="365132"/>
            <a:ext cx="8241047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17" y="2818371"/>
            <a:ext cx="5811839" cy="90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2363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octobre 2020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CSU Bourges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CE45-CD8B-4B5B-A539-8FAF4CE522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07545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 octobre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CSU Bourges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CE45-CD8B-4B5B-A539-8FAF4CE522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0551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52" y="1272218"/>
            <a:ext cx="1546667" cy="4177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2837638"/>
            <a:ext cx="4076190" cy="27904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15" y="2825325"/>
            <a:ext cx="314286" cy="428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776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45" y="1537856"/>
            <a:ext cx="9680172" cy="4006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68017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413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336" y="1747095"/>
            <a:ext cx="9724504" cy="4009911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363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33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99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229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36" y="1537860"/>
            <a:ext cx="4330297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336" y="2355454"/>
            <a:ext cx="4330297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4140" y="1537860"/>
            <a:ext cx="435162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4140" y="2355454"/>
            <a:ext cx="435162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279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20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75138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4"/>
            <a:ext cx="6172200" cy="50375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934FCCB7-9322-4303-8EEA-24D510D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902AEB53-71C1-4969-9341-68037EF54F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98FA8FB2-CADF-4B7B-9982-D532987D55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9657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D85EF67C-DB3C-4ADC-829F-14D87A8664F8}"/>
              </a:ext>
            </a:extLst>
          </p:cNvPr>
          <p:cNvSpPr txBox="1"/>
          <p:nvPr userDrawn="1"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DB30FD33-E435-4A46-B168-E07C4F5FE24A}"/>
              </a:ext>
            </a:extLst>
          </p:cNvPr>
          <p:cNvSpPr txBox="1"/>
          <p:nvPr userDrawn="1"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75662"/>
                </a:solidFill>
                <a:latin typeface="+mn-lt"/>
              </a:rPr>
              <a:t>Projet APR ABY / Plateforme ABY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8EB41401-1E18-450D-B56F-5BE5E627703C}"/>
              </a:ext>
            </a:extLst>
          </p:cNvPr>
          <p:cNvSpPr txBox="1"/>
          <p:nvPr userDrawn="1"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A3A6"/>
                </a:solidFill>
                <a:latin typeface="+mj-lt"/>
              </a:rPr>
              <a:t>02/04/2021</a:t>
            </a:r>
          </a:p>
        </p:txBody>
      </p:sp>
    </p:spTree>
    <p:extLst>
      <p:ext uri="{BB962C8B-B14F-4D97-AF65-F5344CB8AC3E}">
        <p14:creationId xmlns="" xmlns:p14="http://schemas.microsoft.com/office/powerpoint/2010/main" val="354311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6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401843" y="2323858"/>
            <a:ext cx="9144000" cy="1968741"/>
          </a:xfrm>
        </p:spPr>
        <p:txBody>
          <a:bodyPr>
            <a:normAutofit/>
          </a:bodyPr>
          <a:lstStyle/>
          <a:p>
            <a:r>
              <a:rPr lang="fr-FR" dirty="0"/>
              <a:t>Rappels sur le projet ABC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i="1" dirty="0" smtClean="0"/>
              <a:t>Eléments de synthèse   </a:t>
            </a:r>
            <a:endParaRPr lang="fr-FR" i="1" dirty="0"/>
          </a:p>
        </p:txBody>
      </p:sp>
    </p:spTree>
    <p:extLst>
      <p:ext uri="{BB962C8B-B14F-4D97-AF65-F5344CB8AC3E}">
        <p14:creationId xmlns="" xmlns:p14="http://schemas.microsoft.com/office/powerpoint/2010/main" val="104279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42" t="8620" r="26604" b="6255"/>
          <a:stretch>
            <a:fillRect/>
          </a:stretch>
        </p:blipFill>
        <p:spPr bwMode="auto">
          <a:xfrm>
            <a:off x="6778308" y="1519194"/>
            <a:ext cx="220027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4"/>
          <p:cNvSpPr txBox="1">
            <a:spLocks noChangeArrowheads="1"/>
          </p:cNvSpPr>
          <p:nvPr/>
        </p:nvSpPr>
        <p:spPr bwMode="auto">
          <a:xfrm>
            <a:off x="7284721" y="2109744"/>
            <a:ext cx="1149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80"/>
              </a:buClr>
              <a:buSzPct val="80000"/>
              <a:buFont typeface="Wingdings 3" panose="05040102010807070707" pitchFamily="18" charset="2"/>
              <a:buChar char="}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99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99"/>
              </a:buClr>
              <a:buSzPct val="8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9999"/>
              </a:buClr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9999"/>
              </a:buClr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Succession culturale sur 12 ans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ITK</a:t>
            </a:r>
            <a:endParaRPr kumimoji="0" lang="en-US" altLang="fr-FR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Flèche courbée vers la gauche 20"/>
          <p:cNvSpPr/>
          <p:nvPr/>
        </p:nvSpPr>
        <p:spPr>
          <a:xfrm>
            <a:off x="7908608" y="1938294"/>
            <a:ext cx="574675" cy="1439862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=""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du projet ABC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="" xmlns:a16="http://schemas.microsoft.com/office/drawing/2014/main" id="{32A8EF85-D2F2-4819-AF85-EDC47BAF506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sz="2400" dirty="0"/>
              <a:t>Co-concevoir, mettre en place et évaluer </a:t>
            </a:r>
            <a:r>
              <a:rPr lang="fr-FR" sz="2400" b="1" dirty="0"/>
              <a:t>cinq systèmes </a:t>
            </a:r>
            <a:r>
              <a:rPr lang="fr-FR" sz="2400" b="1" dirty="0" err="1"/>
              <a:t>agroécologiques</a:t>
            </a:r>
            <a:endParaRPr lang="fr-FR" sz="2400" dirty="0"/>
          </a:p>
          <a:p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6615373" y="1420352"/>
            <a:ext cx="2483927" cy="2376264"/>
          </a:xfrm>
          <a:prstGeom prst="ellipse">
            <a:avLst/>
          </a:prstGeom>
          <a:noFill/>
          <a:ln>
            <a:solidFill>
              <a:srgbClr val="27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538460" y="1780392"/>
            <a:ext cx="4661236" cy="3486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necteur droit avec flèche 10"/>
          <p:cNvCxnSpPr/>
          <p:nvPr/>
        </p:nvCxnSpPr>
        <p:spPr>
          <a:xfrm flipV="1">
            <a:off x="4274764" y="3148544"/>
            <a:ext cx="2448272" cy="1368152"/>
          </a:xfrm>
          <a:prstGeom prst="straightConnector1">
            <a:avLst/>
          </a:prstGeom>
          <a:ln w="76200">
            <a:solidFill>
              <a:srgbClr val="27566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7549340" y="3173740"/>
            <a:ext cx="2483927" cy="237626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27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Connecteur droit avec flèche 12"/>
          <p:cNvCxnSpPr>
            <a:endCxn id="12" idx="2"/>
          </p:cNvCxnSpPr>
          <p:nvPr/>
        </p:nvCxnSpPr>
        <p:spPr>
          <a:xfrm flipV="1">
            <a:off x="4562796" y="4361872"/>
            <a:ext cx="2986544" cy="726467"/>
          </a:xfrm>
          <a:prstGeom prst="straightConnector1">
            <a:avLst/>
          </a:prstGeom>
          <a:ln w="76200">
            <a:solidFill>
              <a:srgbClr val="27566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954690" y="3534901"/>
            <a:ext cx="523340" cy="830997"/>
          </a:xfrm>
          <a:prstGeom prst="rect">
            <a:avLst/>
          </a:prstGeom>
          <a:noFill/>
          <a:ln>
            <a:solidFill>
              <a:srgbClr val="2756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2756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2756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53410" y="1780392"/>
            <a:ext cx="2631497" cy="684000"/>
          </a:xfrm>
          <a:prstGeom prst="roundRect">
            <a:avLst/>
          </a:prstGeom>
          <a:solidFill>
            <a:srgbClr val="00A3A6"/>
          </a:solidFill>
          <a:ln>
            <a:solidFill>
              <a:srgbClr val="27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Mosaïque sur quelques dizaines d’hectares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8653302" y="1354994"/>
            <a:ext cx="2361917" cy="684000"/>
          </a:xfrm>
          <a:prstGeom prst="roundRect">
            <a:avLst/>
          </a:prstGeom>
          <a:solidFill>
            <a:srgbClr val="00A3A6"/>
          </a:solidFill>
          <a:ln>
            <a:solidFill>
              <a:srgbClr val="27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ou plusieurs systèmes de culture 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391735" y="3048082"/>
            <a:ext cx="2246621" cy="684000"/>
          </a:xfrm>
          <a:prstGeom prst="roundRect">
            <a:avLst/>
          </a:prstGeom>
          <a:solidFill>
            <a:srgbClr val="00A3A6"/>
          </a:solidFill>
          <a:ln>
            <a:solidFill>
              <a:srgbClr val="27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agroécologiques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3410" y="5589250"/>
            <a:ext cx="9597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Cordeau S., Deytieux V., Lemanceau P., Marget P., 2015. Towards the establishment of an experimental research unit on Agroecology in France. Aspects of Applied Biology 128: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Valuing Long-Term sites and Experiments for Agriculture and Ecology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271-273.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44600" y="6527800"/>
            <a:ext cx="825500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1163300" y="6286500"/>
            <a:ext cx="825500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0698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attendus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000" b="1" dirty="0">
                <a:solidFill>
                  <a:srgbClr val="275662"/>
                </a:solidFill>
              </a:rPr>
              <a:t>Produire des connaissances </a:t>
            </a:r>
            <a:r>
              <a:rPr lang="fr-FR" sz="2000" dirty="0">
                <a:solidFill>
                  <a:srgbClr val="275662"/>
                </a:solidFill>
              </a:rPr>
              <a:t>scientifiques et techniques </a:t>
            </a:r>
          </a:p>
          <a:p>
            <a:pPr lvl="1"/>
            <a:r>
              <a:rPr lang="fr-FR" sz="1600" b="1" dirty="0">
                <a:solidFill>
                  <a:schemeClr val="tx1"/>
                </a:solidFill>
              </a:rPr>
              <a:t>Performances</a:t>
            </a:r>
            <a:r>
              <a:rPr lang="fr-FR" sz="1600" dirty="0">
                <a:solidFill>
                  <a:schemeClr val="tx1"/>
                </a:solidFill>
              </a:rPr>
              <a:t> de systèmes </a:t>
            </a:r>
            <a:r>
              <a:rPr lang="fr-FR" sz="1600" dirty="0" err="1">
                <a:solidFill>
                  <a:schemeClr val="tx1"/>
                </a:solidFill>
              </a:rPr>
              <a:t>agroécologiques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fr-FR" sz="1600" dirty="0">
                <a:solidFill>
                  <a:schemeClr val="tx1"/>
                </a:solidFill>
              </a:rPr>
              <a:t>Processus de </a:t>
            </a:r>
            <a:r>
              <a:rPr lang="fr-FR" sz="1600" b="1" dirty="0">
                <a:solidFill>
                  <a:schemeClr val="tx1"/>
                </a:solidFill>
              </a:rPr>
              <a:t>régulations biologiques </a:t>
            </a:r>
            <a:r>
              <a:rPr lang="fr-FR" sz="1600" dirty="0">
                <a:solidFill>
                  <a:schemeClr val="tx1"/>
                </a:solidFill>
              </a:rPr>
              <a:t>se mettant en place à l’échelle parcellaire et supra-parcellaire sous l’effet de ces systèmes</a:t>
            </a:r>
          </a:p>
          <a:p>
            <a:pPr lvl="1"/>
            <a:r>
              <a:rPr lang="fr-FR" sz="1600" b="1" dirty="0">
                <a:solidFill>
                  <a:schemeClr val="tx1"/>
                </a:solidFill>
              </a:rPr>
              <a:t>Fertilité des sols </a:t>
            </a:r>
            <a:r>
              <a:rPr lang="fr-FR" sz="1600" dirty="0">
                <a:solidFill>
                  <a:schemeClr val="tx1"/>
                </a:solidFill>
              </a:rPr>
              <a:t>et </a:t>
            </a:r>
            <a:r>
              <a:rPr lang="fr-FR" sz="1600" b="1" dirty="0">
                <a:solidFill>
                  <a:schemeClr val="tx1"/>
                </a:solidFill>
              </a:rPr>
              <a:t>stockage du carbone</a:t>
            </a:r>
          </a:p>
          <a:p>
            <a:pPr lvl="1"/>
            <a:endParaRPr lang="fr-FR" dirty="0"/>
          </a:p>
          <a:p>
            <a:r>
              <a:rPr lang="fr-FR" sz="2000" b="1" dirty="0">
                <a:solidFill>
                  <a:srgbClr val="275662"/>
                </a:solidFill>
              </a:rPr>
              <a:t>Développement de méthodes d’évaluation de systèmes </a:t>
            </a:r>
            <a:r>
              <a:rPr lang="fr-FR" sz="2000" b="1" dirty="0" err="1">
                <a:solidFill>
                  <a:srgbClr val="275662"/>
                </a:solidFill>
              </a:rPr>
              <a:t>agroécologiques</a:t>
            </a:r>
            <a:r>
              <a:rPr lang="fr-FR" sz="2000" b="1" dirty="0">
                <a:solidFill>
                  <a:srgbClr val="275662"/>
                </a:solidFill>
              </a:rPr>
              <a:t> </a:t>
            </a:r>
            <a:r>
              <a:rPr lang="fr-FR" sz="2000" dirty="0">
                <a:solidFill>
                  <a:srgbClr val="275662"/>
                </a:solidFill>
              </a:rPr>
              <a:t>à une échelle supra-parcellaire, intégrant notamment les bénéfices des infrastructures </a:t>
            </a:r>
            <a:r>
              <a:rPr lang="fr-FR" sz="2000" dirty="0" err="1">
                <a:solidFill>
                  <a:srgbClr val="275662"/>
                </a:solidFill>
              </a:rPr>
              <a:t>agroécologiques</a:t>
            </a:r>
            <a:endParaRPr lang="fr-FR" sz="2000" dirty="0">
              <a:solidFill>
                <a:srgbClr val="275662"/>
              </a:solidFill>
            </a:endParaRPr>
          </a:p>
          <a:p>
            <a:endParaRPr lang="fr-FR" sz="2000" dirty="0"/>
          </a:p>
          <a:p>
            <a:r>
              <a:rPr lang="fr-FR" sz="2000" b="1" dirty="0">
                <a:solidFill>
                  <a:srgbClr val="275662"/>
                </a:solidFill>
              </a:rPr>
              <a:t>Accompagnement d’une dynamique territoriale </a:t>
            </a:r>
            <a:r>
              <a:rPr lang="fr-FR" sz="2000" dirty="0">
                <a:solidFill>
                  <a:srgbClr val="275662"/>
                </a:solidFill>
              </a:rPr>
              <a:t>de test in situ de systèmes </a:t>
            </a:r>
            <a:r>
              <a:rPr lang="fr-FR" sz="2000" dirty="0" err="1">
                <a:solidFill>
                  <a:srgbClr val="275662"/>
                </a:solidFill>
              </a:rPr>
              <a:t>agroécologiques</a:t>
            </a:r>
            <a:r>
              <a:rPr lang="fr-FR" sz="2000" dirty="0">
                <a:solidFill>
                  <a:srgbClr val="275662"/>
                </a:solidFill>
              </a:rPr>
              <a:t> en engageant les acteurs du monde agricole dans la conception et le suivi des expérimentations</a:t>
            </a:r>
          </a:p>
          <a:p>
            <a:endParaRPr lang="fr-FR" dirty="0">
              <a:solidFill>
                <a:srgbClr val="27566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4600" y="6527800"/>
            <a:ext cx="825500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341100" y="6311900"/>
            <a:ext cx="825500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6280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FCDDACE-D3D1-4BB2-83C4-5C6D0183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Souhait de tester des systèmes encore plus agroécologiques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9A25992-8F09-4A25-A219-C702D7337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36" y="1340684"/>
            <a:ext cx="9688553" cy="46601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4600" y="6527800"/>
            <a:ext cx="825500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1099800" y="6286500"/>
            <a:ext cx="825500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8930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913FB97-C55D-46EC-B4CA-4C0FEE7A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systèmes agroécologiques Ca-Sys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78F72F54-9F21-49BD-9F03-28463CDED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11" t="3422" r="811" b="-6443"/>
          <a:stretch/>
        </p:blipFill>
        <p:spPr>
          <a:xfrm>
            <a:off x="743192" y="1037889"/>
            <a:ext cx="9680171" cy="53101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33510A4E-80DD-454E-B626-9BD0F3932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18" y="84771"/>
            <a:ext cx="2012903" cy="1906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4600" y="6527800"/>
            <a:ext cx="825500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1176000" y="6286500"/>
            <a:ext cx="825500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3295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B5C0DE4-2A64-4B18-B12B-B7C0D662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F8490A7-27E8-4EC1-8FDE-E17A06646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36" y="1520491"/>
            <a:ext cx="8487331" cy="44786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0DA985FF-94FD-44FD-A3D8-65571DAFED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9" y="362482"/>
            <a:ext cx="2286001" cy="2156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4600" y="6527800"/>
            <a:ext cx="825500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1087100" y="6311900"/>
            <a:ext cx="825500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7504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9E12625F-D87A-4F9B-A0A8-5B4318521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8475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6500" y="6540500"/>
            <a:ext cx="1828800" cy="27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163300" y="6311900"/>
            <a:ext cx="825500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4687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F5C432F6-6697-4214-ACAB-9FC94A5FB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7" t="2873" r="1734" b="8993"/>
          <a:stretch/>
        </p:blipFill>
        <p:spPr>
          <a:xfrm>
            <a:off x="336630" y="602827"/>
            <a:ext cx="11955788" cy="5901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4600" y="6464300"/>
            <a:ext cx="1689100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1163300" y="6438900"/>
            <a:ext cx="8255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3508529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179</Words>
  <Application>Microsoft Office PowerPoint</Application>
  <PresentationFormat>Personnalisé</PresentationFormat>
  <Paragraphs>21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1_Thème Office</vt:lpstr>
      <vt:lpstr>Rappels sur le projet ABC   Eléments de synthèse   </vt:lpstr>
      <vt:lpstr>Objectifs du projet ABC</vt:lpstr>
      <vt:lpstr>Résultats attendus</vt:lpstr>
      <vt:lpstr>Souhait de tester des systèmes encore plus agroécologiques</vt:lpstr>
      <vt:lpstr>4 systèmes agroécologiques Ca-Sys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Coordination Projet APR ABY centre Val de Loire - 2021</dc:title>
  <dc:creator>Jerome Boucherot</dc:creator>
  <cp:lastModifiedBy>Ludo</cp:lastModifiedBy>
  <cp:revision>16</cp:revision>
  <dcterms:created xsi:type="dcterms:W3CDTF">2021-04-02T08:22:15Z</dcterms:created>
  <dcterms:modified xsi:type="dcterms:W3CDTF">2023-05-25T13:28:13Z</dcterms:modified>
</cp:coreProperties>
</file>