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9" r:id="rId3"/>
    <p:sldId id="320" r:id="rId4"/>
    <p:sldId id="311" r:id="rId5"/>
    <p:sldId id="316" r:id="rId6"/>
    <p:sldId id="323" r:id="rId7"/>
    <p:sldId id="321" r:id="rId8"/>
    <p:sldId id="324" r:id="rId9"/>
    <p:sldId id="325" r:id="rId10"/>
    <p:sldId id="326" r:id="rId11"/>
    <p:sldId id="268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22" autoAdjust="0"/>
    <p:restoredTop sz="81258" autoAdjust="0"/>
  </p:normalViewPr>
  <p:slideViewPr>
    <p:cSldViewPr>
      <p:cViewPr>
        <p:scale>
          <a:sx n="70" d="100"/>
          <a:sy n="70" d="100"/>
        </p:scale>
        <p:origin x="-1992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A6562-90C4-4262-9490-9F1B9B54D0B6}" type="datetimeFigureOut">
              <a:rPr lang="fr-FR" smtClean="0"/>
              <a:pPr/>
              <a:t>02/06/2023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2849-DAE9-49B7-8A4B-709EEDBA31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4966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3AC9E-9166-49A6-B406-780D3374148D}" type="datetimeFigureOut">
              <a:rPr lang="fr-FR" smtClean="0"/>
              <a:pPr/>
              <a:t>02/06/2023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26C7C-7A88-4F24-889B-1A3F5133E2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1068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6C7C-7A88-4F24-889B-1A3F5133E2F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0267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6C7C-7A88-4F24-889B-1A3F5133E2F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0267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sz="1200" dirty="0"/>
              <a:t>Rappel de l’organisation entre acteurs</a:t>
            </a:r>
          </a:p>
          <a:p>
            <a:pPr marL="0" lvl="0" indent="0">
              <a:buNone/>
            </a:pPr>
            <a:r>
              <a:rPr lang="fr-FR" sz="1200" dirty="0"/>
              <a:t>Proposition de convention : suivi annuel, interventions pédagogiques ponctuelles, utilisation</a:t>
            </a:r>
            <a:r>
              <a:rPr lang="fr-FR" sz="1200" baseline="0" dirty="0"/>
              <a:t> de la parcelle et de salles</a:t>
            </a:r>
            <a:endParaRPr lang="fr-FR" sz="1200" dirty="0"/>
          </a:p>
          <a:p>
            <a:pPr marL="0" lvl="0" indent="0">
              <a:buNone/>
            </a:pPr>
            <a:r>
              <a:rPr lang="fr-FR" sz="1200" dirty="0"/>
              <a:t>Volet pédagogique interne au lycée</a:t>
            </a:r>
          </a:p>
          <a:p>
            <a:pPr marL="0" indent="0">
              <a:buNone/>
            </a:pPr>
            <a:r>
              <a:rPr lang="fr-FR" sz="1200" dirty="0"/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6C7C-7A88-4F24-889B-1A3F5133E2F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2290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sz="1200" dirty="0"/>
              <a:t>Rappel de l’organisation entre acteurs</a:t>
            </a:r>
          </a:p>
          <a:p>
            <a:pPr marL="0" lvl="0" indent="0">
              <a:buNone/>
            </a:pPr>
            <a:r>
              <a:rPr lang="fr-FR" sz="1200" dirty="0"/>
              <a:t>Proposition de convention : suivi annuel, interventions pédagogiques ponctuelles, utilisation</a:t>
            </a:r>
            <a:r>
              <a:rPr lang="fr-FR" sz="1200" baseline="0" dirty="0"/>
              <a:t> de la parcelle et de salles</a:t>
            </a:r>
            <a:endParaRPr lang="fr-FR" sz="1200" dirty="0"/>
          </a:p>
          <a:p>
            <a:pPr marL="0" lvl="0" indent="0">
              <a:buNone/>
            </a:pPr>
            <a:r>
              <a:rPr lang="fr-FR" sz="1200" dirty="0"/>
              <a:t>Volet pédagogique interne au lycée</a:t>
            </a:r>
          </a:p>
          <a:p>
            <a:pPr marL="0" indent="0">
              <a:buNone/>
            </a:pPr>
            <a:r>
              <a:rPr lang="fr-FR" sz="1200" dirty="0"/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6C7C-7A88-4F24-889B-1A3F5133E2F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6525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sz="1200" dirty="0"/>
              <a:t>Rappel de l’organisation entre acteurs</a:t>
            </a:r>
          </a:p>
          <a:p>
            <a:pPr marL="0" lvl="0" indent="0">
              <a:buNone/>
            </a:pPr>
            <a:r>
              <a:rPr lang="fr-FR" sz="1200" dirty="0"/>
              <a:t>Proposition de convention : suivi annuel, interventions pédagogiques ponctuelles, utilisation</a:t>
            </a:r>
            <a:r>
              <a:rPr lang="fr-FR" sz="1200" baseline="0" dirty="0"/>
              <a:t> de la parcelle et de salles</a:t>
            </a:r>
            <a:endParaRPr lang="fr-FR" sz="1200" dirty="0"/>
          </a:p>
          <a:p>
            <a:pPr marL="0" lvl="0" indent="0">
              <a:buNone/>
            </a:pPr>
            <a:r>
              <a:rPr lang="fr-FR" sz="1200" dirty="0"/>
              <a:t>Volet pédagogique interne au lycée</a:t>
            </a:r>
          </a:p>
          <a:p>
            <a:pPr marL="0" indent="0">
              <a:buNone/>
            </a:pPr>
            <a:r>
              <a:rPr lang="fr-FR" sz="1200" dirty="0"/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6C7C-7A88-4F24-889B-1A3F5133E2F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6525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sz="1200" dirty="0"/>
              <a:t>Rappel de l’organisation entre acteurs</a:t>
            </a:r>
          </a:p>
          <a:p>
            <a:pPr marL="0" lvl="0" indent="0">
              <a:buNone/>
            </a:pPr>
            <a:r>
              <a:rPr lang="fr-FR" sz="1200" dirty="0"/>
              <a:t>Proposition de convention : suivi annuel, interventions pédagogiques ponctuelles, utilisation</a:t>
            </a:r>
            <a:r>
              <a:rPr lang="fr-FR" sz="1200" baseline="0" dirty="0"/>
              <a:t> de la parcelle et de salles</a:t>
            </a:r>
            <a:endParaRPr lang="fr-FR" sz="1200" dirty="0"/>
          </a:p>
          <a:p>
            <a:pPr marL="0" lvl="0" indent="0">
              <a:buNone/>
            </a:pPr>
            <a:r>
              <a:rPr lang="fr-FR" sz="1200" dirty="0"/>
              <a:t>Volet pédagogique interne au lycée</a:t>
            </a:r>
          </a:p>
          <a:p>
            <a:pPr marL="0" indent="0">
              <a:buNone/>
            </a:pPr>
            <a:r>
              <a:rPr lang="fr-FR" sz="1200" dirty="0"/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6C7C-7A88-4F24-889B-1A3F5133E2F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65259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sz="1200" dirty="0"/>
              <a:t>Rappel de l’organisation entre acteurs</a:t>
            </a:r>
          </a:p>
          <a:p>
            <a:pPr marL="0" lvl="0" indent="0">
              <a:buNone/>
            </a:pPr>
            <a:r>
              <a:rPr lang="fr-FR" sz="1200" dirty="0"/>
              <a:t>Proposition de convention : suivi annuel, interventions pédagogiques ponctuelles, utilisation</a:t>
            </a:r>
            <a:r>
              <a:rPr lang="fr-FR" sz="1200" baseline="0" dirty="0"/>
              <a:t> de la parcelle et de salles</a:t>
            </a:r>
            <a:endParaRPr lang="fr-FR" sz="1200" dirty="0"/>
          </a:p>
          <a:p>
            <a:pPr marL="0" lvl="0" indent="0">
              <a:buNone/>
            </a:pPr>
            <a:r>
              <a:rPr lang="fr-FR" sz="1200" dirty="0"/>
              <a:t>Volet pédagogique interne au lycée</a:t>
            </a:r>
          </a:p>
          <a:p>
            <a:pPr marL="0" indent="0">
              <a:buNone/>
            </a:pPr>
            <a:r>
              <a:rPr lang="fr-FR" sz="1200" dirty="0"/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6C7C-7A88-4F24-889B-1A3F5133E2F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65259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sz="1200" dirty="0"/>
              <a:t>Rappel de l’organisation entre acteurs</a:t>
            </a:r>
          </a:p>
          <a:p>
            <a:pPr marL="0" lvl="0" indent="0">
              <a:buNone/>
            </a:pPr>
            <a:r>
              <a:rPr lang="fr-FR" sz="1200" dirty="0"/>
              <a:t>Proposition de convention : suivi annuel, interventions pédagogiques ponctuelles, utilisation</a:t>
            </a:r>
            <a:r>
              <a:rPr lang="fr-FR" sz="1200" baseline="0" dirty="0"/>
              <a:t> de la parcelle et de salles</a:t>
            </a:r>
            <a:endParaRPr lang="fr-FR" sz="1200" dirty="0"/>
          </a:p>
          <a:p>
            <a:pPr marL="0" lvl="0" indent="0">
              <a:buNone/>
            </a:pPr>
            <a:r>
              <a:rPr lang="fr-FR" sz="1200" dirty="0"/>
              <a:t>Volet pédagogique interne au lycée</a:t>
            </a:r>
          </a:p>
          <a:p>
            <a:pPr marL="0" indent="0">
              <a:buNone/>
            </a:pPr>
            <a:r>
              <a:rPr lang="fr-FR" sz="1200" dirty="0"/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6C7C-7A88-4F24-889B-1A3F5133E2F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65259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sz="1200" dirty="0"/>
              <a:t>Rappel de l’organisation entre acteurs</a:t>
            </a:r>
          </a:p>
          <a:p>
            <a:pPr marL="0" lvl="0" indent="0">
              <a:buNone/>
            </a:pPr>
            <a:r>
              <a:rPr lang="fr-FR" sz="1200" dirty="0"/>
              <a:t>Proposition de convention : suivi annuel, interventions pédagogiques ponctuelles, utilisation</a:t>
            </a:r>
            <a:r>
              <a:rPr lang="fr-FR" sz="1200" baseline="0" dirty="0"/>
              <a:t> de la parcelle et de salles</a:t>
            </a:r>
            <a:endParaRPr lang="fr-FR" sz="1200" dirty="0"/>
          </a:p>
          <a:p>
            <a:pPr marL="0" lvl="0" indent="0">
              <a:buNone/>
            </a:pPr>
            <a:r>
              <a:rPr lang="fr-FR" sz="1200" dirty="0"/>
              <a:t>Volet pédagogique interne au lycée</a:t>
            </a:r>
          </a:p>
          <a:p>
            <a:pPr marL="0" indent="0">
              <a:buNone/>
            </a:pPr>
            <a:r>
              <a:rPr lang="fr-FR" sz="1200" dirty="0"/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6C7C-7A88-4F24-889B-1A3F5133E2F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6525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63" y="2796574"/>
            <a:ext cx="9144000" cy="407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79912" y="3720244"/>
            <a:ext cx="5184576" cy="1470025"/>
          </a:xfrm>
        </p:spPr>
        <p:txBody>
          <a:bodyPr/>
          <a:lstStyle>
            <a:lvl1pPr>
              <a:defRPr baseline="0">
                <a:solidFill>
                  <a:srgbClr val="A62F0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653" y="5733257"/>
            <a:ext cx="6859619" cy="1016998"/>
          </a:xfrm>
        </p:spPr>
        <p:txBody>
          <a:bodyPr/>
          <a:lstStyle>
            <a:lvl1pPr marL="0" indent="0" algn="ctr">
              <a:buNone/>
              <a:defRPr>
                <a:solidFill>
                  <a:srgbClr val="A62F0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79512" y="2708920"/>
            <a:ext cx="3384376" cy="2864525"/>
            <a:chOff x="1331760" y="2570710"/>
            <a:chExt cx="3077611" cy="2758171"/>
          </a:xfrm>
        </p:grpSpPr>
        <p:pic>
          <p:nvPicPr>
            <p:cNvPr id="1028" name="Picture 4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650710"/>
              <a:ext cx="1080000" cy="1076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570710"/>
              <a:ext cx="1083339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371" y="4252209"/>
              <a:ext cx="1080000" cy="1076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371" y="3175537"/>
              <a:ext cx="1080000" cy="1076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874" y="4238129"/>
              <a:ext cx="1080000" cy="1076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760" y="3161457"/>
              <a:ext cx="1080000" cy="1076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7" name="Picture 13" descr="C:\DOSSIER ECHANGE LOCAL - Serveur ADMIN\EPLEFPA BOURGES\Communication\logos\Bloc-marque-vertical-quadri-Region-Centre-Val-de-Loire-2015.jp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710" y="6043600"/>
            <a:ext cx="504944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OSSIER ECHANGE LOCAL - Serveur ADMIN\EPLEFPA BOURGES\Communication\logos\100nature_MAAP.gif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561" y="6021288"/>
            <a:ext cx="692696" cy="692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SSIER ECHANGE LOCAL - Serveur ADMIN\EPLEFPA BOURGES\Communication\Charte graphique\Version definitive\Lycée prairie fleuriev2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468" y="0"/>
            <a:ext cx="7709812" cy="1990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SSIER ECHANGE LOCAL - Serveur ADMIN\EPLEFPA BOURGES\Communication\Charte graphique\Version definitive\logo-EPLCher-version-4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-15646"/>
            <a:ext cx="2690229" cy="2796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313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54890" y="836712"/>
            <a:ext cx="4038600" cy="525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2040" y="836712"/>
            <a:ext cx="4038600" cy="525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68174" y="116632"/>
            <a:ext cx="8024306" cy="562074"/>
          </a:xfrm>
          <a:solidFill>
            <a:srgbClr val="D6601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118569" y="799520"/>
            <a:ext cx="749605" cy="5221768"/>
            <a:chOff x="118569" y="385762"/>
            <a:chExt cx="749605" cy="5221768"/>
          </a:xfrm>
        </p:grpSpPr>
        <p:cxnSp>
          <p:nvCxnSpPr>
            <p:cNvPr id="10" name="Connecteur droit 9"/>
            <p:cNvCxnSpPr/>
            <p:nvPr userDrawn="1"/>
          </p:nvCxnSpPr>
          <p:spPr>
            <a:xfrm>
              <a:off x="498877" y="754947"/>
              <a:ext cx="1136" cy="4690277"/>
            </a:xfrm>
            <a:prstGeom prst="line">
              <a:avLst/>
            </a:prstGeom>
            <a:ln w="889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6" y="4869160"/>
              <a:ext cx="738598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85762"/>
              <a:ext cx="738597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21328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" y="12687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30689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9330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65289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1600" y="1070198"/>
            <a:ext cx="3669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71600" y="1709960"/>
            <a:ext cx="3669804" cy="4455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6016" y="1068094"/>
            <a:ext cx="4041775" cy="6144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6016" y="1707856"/>
            <a:ext cx="4041775" cy="44574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18569" y="799520"/>
            <a:ext cx="749605" cy="5221768"/>
            <a:chOff x="118569" y="385762"/>
            <a:chExt cx="749605" cy="5221768"/>
          </a:xfrm>
        </p:grpSpPr>
        <p:cxnSp>
          <p:nvCxnSpPr>
            <p:cNvPr id="11" name="Connecteur droit 10"/>
            <p:cNvCxnSpPr/>
            <p:nvPr userDrawn="1"/>
          </p:nvCxnSpPr>
          <p:spPr>
            <a:xfrm>
              <a:off x="498877" y="754947"/>
              <a:ext cx="1136" cy="4690277"/>
            </a:xfrm>
            <a:prstGeom prst="line">
              <a:avLst/>
            </a:prstGeom>
            <a:ln w="889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6" y="4869160"/>
              <a:ext cx="738598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85762"/>
              <a:ext cx="738597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21328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" y="12687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30689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9330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653536" cy="562074"/>
          </a:xfrm>
          <a:solidFill>
            <a:srgbClr val="B1EB2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="" xmlns:p14="http://schemas.microsoft.com/office/powerpoint/2010/main" val="352970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1600" y="1070198"/>
            <a:ext cx="3669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71600" y="1709960"/>
            <a:ext cx="3669804" cy="4455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6016" y="1068094"/>
            <a:ext cx="4041775" cy="6144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6016" y="1707856"/>
            <a:ext cx="4041775" cy="44574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18569" y="799520"/>
            <a:ext cx="749605" cy="5221768"/>
            <a:chOff x="118569" y="385762"/>
            <a:chExt cx="749605" cy="5221768"/>
          </a:xfrm>
        </p:grpSpPr>
        <p:cxnSp>
          <p:nvCxnSpPr>
            <p:cNvPr id="11" name="Connecteur droit 10"/>
            <p:cNvCxnSpPr/>
            <p:nvPr userDrawn="1"/>
          </p:nvCxnSpPr>
          <p:spPr>
            <a:xfrm>
              <a:off x="498877" y="754947"/>
              <a:ext cx="1136" cy="4690277"/>
            </a:xfrm>
            <a:prstGeom prst="line">
              <a:avLst/>
            </a:prstGeom>
            <a:ln w="889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6" y="4869160"/>
              <a:ext cx="738598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85762"/>
              <a:ext cx="738597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21328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" y="12687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30689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9330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653536" cy="562074"/>
          </a:xfrm>
          <a:solidFill>
            <a:srgbClr val="77B63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="" xmlns:p14="http://schemas.microsoft.com/office/powerpoint/2010/main" val="44598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1600" y="1070198"/>
            <a:ext cx="3669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71600" y="1709960"/>
            <a:ext cx="3669804" cy="4455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6016" y="1068094"/>
            <a:ext cx="4041775" cy="6144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6016" y="1707856"/>
            <a:ext cx="4041775" cy="44574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18569" y="799520"/>
            <a:ext cx="749605" cy="5221768"/>
            <a:chOff x="118569" y="385762"/>
            <a:chExt cx="749605" cy="5221768"/>
          </a:xfrm>
        </p:grpSpPr>
        <p:cxnSp>
          <p:nvCxnSpPr>
            <p:cNvPr id="11" name="Connecteur droit 10"/>
            <p:cNvCxnSpPr/>
            <p:nvPr userDrawn="1"/>
          </p:nvCxnSpPr>
          <p:spPr>
            <a:xfrm>
              <a:off x="498877" y="754947"/>
              <a:ext cx="1136" cy="4690277"/>
            </a:xfrm>
            <a:prstGeom prst="line">
              <a:avLst/>
            </a:prstGeom>
            <a:ln w="889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6" y="4869160"/>
              <a:ext cx="738598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85762"/>
              <a:ext cx="738597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21328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" y="12687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30689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9330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653536" cy="562074"/>
          </a:xfrm>
          <a:solidFill>
            <a:srgbClr val="618D6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="" xmlns:p14="http://schemas.microsoft.com/office/powerpoint/2010/main" val="401059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1600" y="1070198"/>
            <a:ext cx="3669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71600" y="1709960"/>
            <a:ext cx="3669804" cy="4455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6016" y="1068094"/>
            <a:ext cx="4041775" cy="6144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6016" y="1707856"/>
            <a:ext cx="4041775" cy="44574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18569" y="799520"/>
            <a:ext cx="749605" cy="5221768"/>
            <a:chOff x="118569" y="385762"/>
            <a:chExt cx="749605" cy="5221768"/>
          </a:xfrm>
        </p:grpSpPr>
        <p:cxnSp>
          <p:nvCxnSpPr>
            <p:cNvPr id="11" name="Connecteur droit 10"/>
            <p:cNvCxnSpPr/>
            <p:nvPr userDrawn="1"/>
          </p:nvCxnSpPr>
          <p:spPr>
            <a:xfrm>
              <a:off x="498877" y="754947"/>
              <a:ext cx="1136" cy="4690277"/>
            </a:xfrm>
            <a:prstGeom prst="line">
              <a:avLst/>
            </a:prstGeom>
            <a:ln w="889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6" y="4869160"/>
              <a:ext cx="738598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85762"/>
              <a:ext cx="738597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21328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" y="12687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30689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9330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653536" cy="562074"/>
          </a:xfrm>
          <a:solidFill>
            <a:srgbClr val="D6601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="" xmlns:p14="http://schemas.microsoft.com/office/powerpoint/2010/main" val="96112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28020"/>
            <a:ext cx="7643192" cy="571500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118569" y="799520"/>
            <a:ext cx="749605" cy="5221768"/>
            <a:chOff x="118569" y="385762"/>
            <a:chExt cx="749605" cy="5221768"/>
          </a:xfrm>
        </p:grpSpPr>
        <p:cxnSp>
          <p:nvCxnSpPr>
            <p:cNvPr id="7" name="Connecteur droit 6"/>
            <p:cNvCxnSpPr/>
            <p:nvPr userDrawn="1"/>
          </p:nvCxnSpPr>
          <p:spPr>
            <a:xfrm>
              <a:off x="498877" y="754947"/>
              <a:ext cx="1136" cy="4690277"/>
            </a:xfrm>
            <a:prstGeom prst="line">
              <a:avLst/>
            </a:prstGeom>
            <a:ln w="889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6" y="4869160"/>
              <a:ext cx="738598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85762"/>
              <a:ext cx="738597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21328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" y="12687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30689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9330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488197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e 4"/>
          <p:cNvGrpSpPr/>
          <p:nvPr userDrawn="1"/>
        </p:nvGrpSpPr>
        <p:grpSpPr>
          <a:xfrm>
            <a:off x="111955" y="764704"/>
            <a:ext cx="749605" cy="5221768"/>
            <a:chOff x="118569" y="385762"/>
            <a:chExt cx="749605" cy="5221768"/>
          </a:xfrm>
        </p:grpSpPr>
        <p:cxnSp>
          <p:nvCxnSpPr>
            <p:cNvPr id="6" name="Connecteur droit 5"/>
            <p:cNvCxnSpPr/>
            <p:nvPr userDrawn="1"/>
          </p:nvCxnSpPr>
          <p:spPr>
            <a:xfrm>
              <a:off x="498877" y="754947"/>
              <a:ext cx="1136" cy="4690277"/>
            </a:xfrm>
            <a:prstGeom prst="line">
              <a:avLst/>
            </a:prstGeom>
            <a:ln w="889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6" y="4869160"/>
              <a:ext cx="738598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85762"/>
              <a:ext cx="738597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21328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" y="12687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30689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9330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148466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749300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 userDrawn="1"/>
        </p:nvGrpSpPr>
        <p:grpSpPr>
          <a:xfrm>
            <a:off x="7956376" y="695391"/>
            <a:ext cx="749605" cy="5221768"/>
            <a:chOff x="118569" y="385762"/>
            <a:chExt cx="749605" cy="5221768"/>
          </a:xfrm>
        </p:grpSpPr>
        <p:cxnSp>
          <p:nvCxnSpPr>
            <p:cNvPr id="10" name="Connecteur droit 9"/>
            <p:cNvCxnSpPr/>
            <p:nvPr userDrawn="1"/>
          </p:nvCxnSpPr>
          <p:spPr>
            <a:xfrm>
              <a:off x="498877" y="754947"/>
              <a:ext cx="1136" cy="4690277"/>
            </a:xfrm>
            <a:prstGeom prst="line">
              <a:avLst/>
            </a:prstGeom>
            <a:ln w="889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6" y="4869160"/>
              <a:ext cx="738598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85762"/>
              <a:ext cx="738597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21328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" y="12687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30689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9330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41782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53536" cy="562074"/>
          </a:xfrm>
          <a:solidFill>
            <a:srgbClr val="B1EB2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7820" y="836712"/>
            <a:ext cx="7629323" cy="511256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Groupe 19"/>
          <p:cNvGrpSpPr/>
          <p:nvPr userDrawn="1"/>
        </p:nvGrpSpPr>
        <p:grpSpPr>
          <a:xfrm>
            <a:off x="118569" y="799520"/>
            <a:ext cx="749605" cy="5221768"/>
            <a:chOff x="118569" y="385762"/>
            <a:chExt cx="749605" cy="5221768"/>
          </a:xfrm>
        </p:grpSpPr>
        <p:cxnSp>
          <p:nvCxnSpPr>
            <p:cNvPr id="16" name="Connecteur droit 15"/>
            <p:cNvCxnSpPr/>
            <p:nvPr userDrawn="1"/>
          </p:nvCxnSpPr>
          <p:spPr>
            <a:xfrm>
              <a:off x="498877" y="754947"/>
              <a:ext cx="1136" cy="4690277"/>
            </a:xfrm>
            <a:prstGeom prst="line">
              <a:avLst/>
            </a:prstGeom>
            <a:ln w="889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6" y="4869160"/>
              <a:ext cx="738598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85762"/>
              <a:ext cx="738597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21328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" y="12687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30689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9330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34867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53536" cy="562074"/>
          </a:xfrm>
          <a:solidFill>
            <a:srgbClr val="77B63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7820" y="836712"/>
            <a:ext cx="7629323" cy="511256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118569" y="799520"/>
            <a:ext cx="749605" cy="5221768"/>
            <a:chOff x="118569" y="385762"/>
            <a:chExt cx="749605" cy="5221768"/>
          </a:xfrm>
        </p:grpSpPr>
        <p:cxnSp>
          <p:nvCxnSpPr>
            <p:cNvPr id="16" name="Connecteur droit 15"/>
            <p:cNvCxnSpPr/>
            <p:nvPr userDrawn="1"/>
          </p:nvCxnSpPr>
          <p:spPr>
            <a:xfrm>
              <a:off x="498877" y="754947"/>
              <a:ext cx="1136" cy="4690277"/>
            </a:xfrm>
            <a:prstGeom prst="line">
              <a:avLst/>
            </a:prstGeom>
            <a:ln w="889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6" y="4869160"/>
              <a:ext cx="738598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85762"/>
              <a:ext cx="738597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21328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" y="12687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8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30689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9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9330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13757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53536" cy="562074"/>
          </a:xfrm>
          <a:solidFill>
            <a:srgbClr val="618D6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7820" y="836712"/>
            <a:ext cx="7629323" cy="511256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118569" y="799520"/>
            <a:ext cx="749605" cy="5221768"/>
            <a:chOff x="118569" y="385762"/>
            <a:chExt cx="749605" cy="5221768"/>
          </a:xfrm>
        </p:grpSpPr>
        <p:cxnSp>
          <p:nvCxnSpPr>
            <p:cNvPr id="16" name="Connecteur droit 15"/>
            <p:cNvCxnSpPr/>
            <p:nvPr userDrawn="1"/>
          </p:nvCxnSpPr>
          <p:spPr>
            <a:xfrm>
              <a:off x="498877" y="754947"/>
              <a:ext cx="1136" cy="4690277"/>
            </a:xfrm>
            <a:prstGeom prst="line">
              <a:avLst/>
            </a:prstGeom>
            <a:ln w="889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6" y="4869160"/>
              <a:ext cx="738598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85762"/>
              <a:ext cx="738597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21328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" y="12687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8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30689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9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9330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46266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53536" cy="562074"/>
          </a:xfrm>
          <a:solidFill>
            <a:srgbClr val="D6601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7820" y="836712"/>
            <a:ext cx="7629323" cy="511256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118569" y="799520"/>
            <a:ext cx="749605" cy="5221768"/>
            <a:chOff x="118569" y="385762"/>
            <a:chExt cx="749605" cy="5221768"/>
          </a:xfrm>
        </p:grpSpPr>
        <p:cxnSp>
          <p:nvCxnSpPr>
            <p:cNvPr id="16" name="Connecteur droit 15"/>
            <p:cNvCxnSpPr/>
            <p:nvPr userDrawn="1"/>
          </p:nvCxnSpPr>
          <p:spPr>
            <a:xfrm>
              <a:off x="498877" y="754947"/>
              <a:ext cx="1136" cy="4690277"/>
            </a:xfrm>
            <a:prstGeom prst="line">
              <a:avLst/>
            </a:prstGeom>
            <a:ln w="889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6" y="4869160"/>
              <a:ext cx="738598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85762"/>
              <a:ext cx="738597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21328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" y="12687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8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30689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9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9330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00098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221088"/>
            <a:ext cx="7484368" cy="1370887"/>
          </a:xfrm>
        </p:spPr>
        <p:txBody>
          <a:bodyPr anchor="t"/>
          <a:lstStyle>
            <a:lvl1pPr algn="l">
              <a:defRPr sz="4000" b="1" cap="all">
                <a:solidFill>
                  <a:srgbClr val="D66018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87624" y="2708920"/>
            <a:ext cx="7484368" cy="1509893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6601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DOSSIER ECHANGE LOCAL - Serveur ADMIN\EPLEFPA BOURGES\Communication\Charte graphique\Version definitive\logo-EPLCher-version-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341562" cy="2341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 userDrawn="1"/>
        </p:nvGrpSpPr>
        <p:grpSpPr>
          <a:xfrm>
            <a:off x="118569" y="799520"/>
            <a:ext cx="749605" cy="5221768"/>
            <a:chOff x="118569" y="385762"/>
            <a:chExt cx="749605" cy="5221768"/>
          </a:xfrm>
        </p:grpSpPr>
        <p:cxnSp>
          <p:nvCxnSpPr>
            <p:cNvPr id="9" name="Connecteur droit 8"/>
            <p:cNvCxnSpPr/>
            <p:nvPr userDrawn="1"/>
          </p:nvCxnSpPr>
          <p:spPr>
            <a:xfrm>
              <a:off x="498877" y="754947"/>
              <a:ext cx="1136" cy="4690277"/>
            </a:xfrm>
            <a:prstGeom prst="line">
              <a:avLst/>
            </a:prstGeom>
            <a:ln w="889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6" y="4869160"/>
              <a:ext cx="738598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85762"/>
              <a:ext cx="738597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21328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" y="12687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8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30689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9330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09210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54890" y="836712"/>
            <a:ext cx="4038600" cy="525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2040" y="836712"/>
            <a:ext cx="4038600" cy="525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53536" cy="562074"/>
          </a:xfrm>
          <a:solidFill>
            <a:srgbClr val="B1EB2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118569" y="799520"/>
            <a:ext cx="749605" cy="5221768"/>
            <a:chOff x="118569" y="385762"/>
            <a:chExt cx="749605" cy="5221768"/>
          </a:xfrm>
        </p:grpSpPr>
        <p:cxnSp>
          <p:nvCxnSpPr>
            <p:cNvPr id="10" name="Connecteur droit 9"/>
            <p:cNvCxnSpPr/>
            <p:nvPr userDrawn="1"/>
          </p:nvCxnSpPr>
          <p:spPr>
            <a:xfrm>
              <a:off x="498877" y="754947"/>
              <a:ext cx="1136" cy="4690277"/>
            </a:xfrm>
            <a:prstGeom prst="line">
              <a:avLst/>
            </a:prstGeom>
            <a:ln w="889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6" y="4869160"/>
              <a:ext cx="738598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85762"/>
              <a:ext cx="738597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21328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" y="12687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30689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9330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88860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54890" y="836712"/>
            <a:ext cx="4038600" cy="525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2040" y="836712"/>
            <a:ext cx="4038600" cy="525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68174" y="116632"/>
            <a:ext cx="8024306" cy="562074"/>
          </a:xfrm>
          <a:solidFill>
            <a:srgbClr val="77B63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118569" y="799520"/>
            <a:ext cx="749605" cy="5221768"/>
            <a:chOff x="118569" y="385762"/>
            <a:chExt cx="749605" cy="5221768"/>
          </a:xfrm>
        </p:grpSpPr>
        <p:cxnSp>
          <p:nvCxnSpPr>
            <p:cNvPr id="10" name="Connecteur droit 9"/>
            <p:cNvCxnSpPr/>
            <p:nvPr userDrawn="1"/>
          </p:nvCxnSpPr>
          <p:spPr>
            <a:xfrm>
              <a:off x="498877" y="754947"/>
              <a:ext cx="1136" cy="4690277"/>
            </a:xfrm>
            <a:prstGeom prst="line">
              <a:avLst/>
            </a:prstGeom>
            <a:ln w="889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6" y="4869160"/>
              <a:ext cx="738598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85762"/>
              <a:ext cx="738597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21328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" y="12687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30689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9330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51833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54890" y="836712"/>
            <a:ext cx="4038600" cy="525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2040" y="836712"/>
            <a:ext cx="4038600" cy="525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68174" y="116632"/>
            <a:ext cx="8024306" cy="562074"/>
          </a:xfrm>
          <a:solidFill>
            <a:srgbClr val="618D6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118569" y="799520"/>
            <a:ext cx="749605" cy="5221768"/>
            <a:chOff x="118569" y="385762"/>
            <a:chExt cx="749605" cy="5221768"/>
          </a:xfrm>
        </p:grpSpPr>
        <p:cxnSp>
          <p:nvCxnSpPr>
            <p:cNvPr id="10" name="Connecteur droit 9"/>
            <p:cNvCxnSpPr/>
            <p:nvPr userDrawn="1"/>
          </p:nvCxnSpPr>
          <p:spPr>
            <a:xfrm>
              <a:off x="498877" y="754947"/>
              <a:ext cx="1136" cy="4690277"/>
            </a:xfrm>
            <a:prstGeom prst="line">
              <a:avLst/>
            </a:prstGeom>
            <a:ln w="889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6" y="4869160"/>
              <a:ext cx="738598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85762"/>
              <a:ext cx="738597" cy="73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21328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" y="12687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53" y="3068960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69" y="3933056"/>
              <a:ext cx="736321" cy="73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6004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E2854-D18E-4145-9C3B-D32AD9BC1F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02/06/2023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BEAC-62AB-4189-AA55-14451AEF93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64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28992" y="2571744"/>
            <a:ext cx="5715008" cy="3429024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Rapport </a:t>
            </a:r>
            <a:r>
              <a:rPr lang="fr-FR" sz="3600" b="1" dirty="0" smtClean="0"/>
              <a:t>d’étape </a:t>
            </a:r>
            <a:r>
              <a:rPr lang="fr-FR" sz="3600" b="1" dirty="0" smtClean="0"/>
              <a:t>année 2 </a:t>
            </a:r>
            <a:r>
              <a:rPr lang="fr-FR" sz="4000" dirty="0" smtClean="0"/>
              <a:t> </a:t>
            </a:r>
            <a:br>
              <a:rPr lang="fr-FR" sz="4000" dirty="0" smtClean="0"/>
            </a:br>
            <a:r>
              <a:rPr lang="fr-FR" sz="3200" dirty="0" err="1" smtClean="0"/>
              <a:t>Agro-écologie</a:t>
            </a:r>
            <a:r>
              <a:rPr lang="fr-FR" sz="3200" dirty="0" smtClean="0"/>
              <a:t> : expérimentation, transfert et démonstration ; valorisation au service du territoire. </a:t>
            </a:r>
            <a:r>
              <a:rPr lang="fr-FR" sz="3200" b="1" dirty="0" smtClean="0"/>
              <a:t> 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40773" y="6156418"/>
            <a:ext cx="6859619" cy="101699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05.06.2023</a:t>
            </a:r>
            <a:endParaRPr lang="fr-FR" sz="2000" dirty="0"/>
          </a:p>
        </p:txBody>
      </p:sp>
      <p:pic>
        <p:nvPicPr>
          <p:cNvPr id="4" name="Picture 5" descr="logo produisons autrem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884877"/>
            <a:ext cx="1656184" cy="8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99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Actions réalisées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7E79810-CB85-4E8F-BFEB-8830A86C110C}"/>
              </a:ext>
            </a:extLst>
          </p:cNvPr>
          <p:cNvSpPr txBox="1"/>
          <p:nvPr/>
        </p:nvSpPr>
        <p:spPr>
          <a:xfrm>
            <a:off x="1187624" y="925281"/>
            <a:ext cx="7742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smtClean="0"/>
              <a:t>Quelques exemples de valorisation des actions sur les réseaux professionnels numériques.</a:t>
            </a:r>
            <a:endParaRPr lang="fr-FR" dirty="0"/>
          </a:p>
        </p:txBody>
      </p:sp>
      <p:pic>
        <p:nvPicPr>
          <p:cNvPr id="4" name="Image 3" descr="Screenshot_20230411_200727_com.linkedin.android_resized_20230525_011402159.jpg"/>
          <p:cNvPicPr/>
          <p:nvPr/>
        </p:nvPicPr>
        <p:blipFill>
          <a:blip r:embed="rId3" cstate="print"/>
          <a:srcRect t="4202" b="17410"/>
          <a:stretch>
            <a:fillRect/>
          </a:stretch>
        </p:blipFill>
        <p:spPr>
          <a:xfrm>
            <a:off x="1000100" y="1857364"/>
            <a:ext cx="2189312" cy="3597215"/>
          </a:xfrm>
          <a:prstGeom prst="rect">
            <a:avLst/>
          </a:prstGeom>
        </p:spPr>
      </p:pic>
      <p:pic>
        <p:nvPicPr>
          <p:cNvPr id="6" name="Image 5" descr="Screenshot_20230526_10080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0430" y="1643050"/>
            <a:ext cx="2439478" cy="3640347"/>
          </a:xfrm>
          <a:prstGeom prst="rect">
            <a:avLst/>
          </a:prstGeom>
        </p:spPr>
      </p:pic>
      <p:pic>
        <p:nvPicPr>
          <p:cNvPr id="7" name="Image 6" descr="Screenshot_20230526_100739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1670" y="4572008"/>
            <a:ext cx="2000264" cy="2144737"/>
          </a:xfrm>
          <a:prstGeom prst="rect">
            <a:avLst/>
          </a:prstGeom>
        </p:spPr>
      </p:pic>
      <p:pic>
        <p:nvPicPr>
          <p:cNvPr id="8" name="Image 7" descr="Screenshot_20230526_100722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7950" y="1643050"/>
            <a:ext cx="2275576" cy="2501661"/>
          </a:xfrm>
          <a:prstGeom prst="rect">
            <a:avLst/>
          </a:prstGeom>
        </p:spPr>
      </p:pic>
      <p:pic>
        <p:nvPicPr>
          <p:cNvPr id="9" name="Image 8" descr="Screenshot_20230526_100753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5008" y="4214818"/>
            <a:ext cx="1500198" cy="2285992"/>
          </a:xfrm>
          <a:prstGeom prst="rect">
            <a:avLst/>
          </a:prstGeom>
        </p:spPr>
      </p:pic>
      <p:pic>
        <p:nvPicPr>
          <p:cNvPr id="10" name="Image 9" descr="Linkedin-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6644" y="4956007"/>
            <a:ext cx="1785918" cy="1116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13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00430" y="3286124"/>
            <a:ext cx="5500726" cy="1689261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Merci à tous nos partenaires pour le temps consacré ! </a:t>
            </a:r>
            <a:endParaRPr lang="fr-FR" b="1" i="1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312781" y="6164802"/>
            <a:ext cx="6859619" cy="101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A62F0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/>
          </a:p>
        </p:txBody>
      </p:sp>
      <p:pic>
        <p:nvPicPr>
          <p:cNvPr id="7" name="Picture 5" descr="logo produisons autrem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884877"/>
            <a:ext cx="1656184" cy="8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700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Rappels des objectifs opérationnels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836712"/>
            <a:ext cx="8244408" cy="7992888"/>
          </a:xfrm>
        </p:spPr>
        <p:txBody>
          <a:bodyPr>
            <a:noAutofit/>
          </a:bodyPr>
          <a:lstStyle/>
          <a:p>
            <a:pPr fontAlgn="base">
              <a:buNone/>
            </a:pPr>
            <a:endParaRPr lang="fr-FR" sz="2000" dirty="0" smtClean="0"/>
          </a:p>
          <a:p>
            <a:pPr fontAlgn="base">
              <a:buNone/>
            </a:pPr>
            <a:r>
              <a:rPr lang="fr-FR" sz="2000" dirty="0" smtClean="0"/>
              <a:t>Conforter les partenariats existants dans le territoire / Développer de nouveaux partenariats dans le territoire </a:t>
            </a:r>
          </a:p>
          <a:p>
            <a:pPr fontAlgn="t">
              <a:buNone/>
            </a:pPr>
            <a:endParaRPr lang="fr-FR" sz="2000" dirty="0" smtClean="0"/>
          </a:p>
          <a:p>
            <a:pPr fontAlgn="t">
              <a:buNone/>
            </a:pPr>
            <a:endParaRPr lang="fr-FR" sz="2000" dirty="0" smtClean="0"/>
          </a:p>
          <a:p>
            <a:pPr fontAlgn="t">
              <a:buNone/>
            </a:pPr>
            <a:endParaRPr lang="fr-FR" sz="2000" dirty="0" smtClean="0"/>
          </a:p>
          <a:p>
            <a:pPr fontAlgn="t">
              <a:buNone/>
            </a:pPr>
            <a:r>
              <a:rPr lang="fr-FR" sz="2000" dirty="0" smtClean="0"/>
              <a:t>Encourager la diffusion de bonnes pratiques et l’acquisition de compétences pertinentes par les apprenants</a:t>
            </a:r>
          </a:p>
          <a:p>
            <a:pPr fontAlgn="base">
              <a:buNone/>
            </a:pPr>
            <a:endParaRPr lang="fr-FR" sz="2000" dirty="0" smtClean="0"/>
          </a:p>
          <a:p>
            <a:pPr fontAlgn="base">
              <a:buNone/>
            </a:pPr>
            <a:endParaRPr lang="fr-FR" sz="2000" dirty="0" smtClean="0"/>
          </a:p>
          <a:p>
            <a:pPr fontAlgn="base">
              <a:buNone/>
            </a:pPr>
            <a:endParaRPr lang="fr-FR" sz="2000" dirty="0" smtClean="0"/>
          </a:p>
          <a:p>
            <a:pPr fontAlgn="base">
              <a:buNone/>
            </a:pPr>
            <a:r>
              <a:rPr lang="fr-FR" sz="2000" dirty="0" smtClean="0"/>
              <a:t>Mobiliser la communauté éducative autour de projets s'inscrivant dans le territoire renforçant ainsi le positionnement de l’établissement localement </a:t>
            </a:r>
          </a:p>
          <a:p>
            <a:pPr fontAlgn="t">
              <a:buNone/>
            </a:pPr>
            <a:r>
              <a:rPr lang="fr-FR" sz="2000" dirty="0" smtClean="0"/>
              <a:t>  </a:t>
            </a:r>
          </a:p>
        </p:txBody>
      </p:sp>
    </p:spTree>
    <p:extLst>
      <p:ext uri="{BB962C8B-B14F-4D97-AF65-F5344CB8AC3E}">
        <p14:creationId xmlns="" xmlns:p14="http://schemas.microsoft.com/office/powerpoint/2010/main" val="16278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Rappels des objectifs opérationnels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836712"/>
            <a:ext cx="8244408" cy="7992888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fr-FR" sz="2000" dirty="0" smtClean="0"/>
              <a:t>  </a:t>
            </a:r>
          </a:p>
          <a:p>
            <a:pPr fontAlgn="t">
              <a:buNone/>
            </a:pPr>
            <a:r>
              <a:rPr lang="fr-FR" sz="2000" dirty="0" smtClean="0"/>
              <a:t>Mobiliser les enseignants en mode pédagogie de projet pour renforcer les approches pluridisciplinaires </a:t>
            </a:r>
          </a:p>
          <a:p>
            <a:pPr fontAlgn="t">
              <a:buNone/>
            </a:pPr>
            <a:endParaRPr lang="fr-FR" sz="2000" dirty="0" smtClean="0"/>
          </a:p>
          <a:p>
            <a:pPr fontAlgn="t">
              <a:buNone/>
            </a:pPr>
            <a:endParaRPr lang="fr-FR" sz="2000" dirty="0" smtClean="0"/>
          </a:p>
          <a:p>
            <a:pPr fontAlgn="t">
              <a:buNone/>
            </a:pPr>
            <a:endParaRPr lang="fr-FR" sz="2000" dirty="0" smtClean="0"/>
          </a:p>
          <a:p>
            <a:pPr fontAlgn="base">
              <a:buNone/>
            </a:pPr>
            <a:r>
              <a:rPr lang="fr-FR" sz="2000" dirty="0" smtClean="0"/>
              <a:t>Mettre en valeur la pluralité des agricultures et la </a:t>
            </a:r>
            <a:r>
              <a:rPr lang="fr-FR" sz="2000" dirty="0" err="1" smtClean="0"/>
              <a:t>multiperformance</a:t>
            </a:r>
            <a:r>
              <a:rPr lang="fr-FR" sz="2000" dirty="0" smtClean="0"/>
              <a:t> dans un territoire à enjeux forts : La champagne Berrichonne </a:t>
            </a:r>
          </a:p>
          <a:p>
            <a:pPr fontAlgn="t">
              <a:buNone/>
            </a:pPr>
            <a:endParaRPr lang="fr-FR" sz="2000" dirty="0" smtClean="0"/>
          </a:p>
          <a:p>
            <a:pPr fontAlgn="base">
              <a:buNone/>
            </a:pPr>
            <a:endParaRPr lang="fr-FR" sz="2000" dirty="0" smtClean="0"/>
          </a:p>
          <a:p>
            <a:pPr fontAlgn="base">
              <a:buNone/>
            </a:pPr>
            <a:endParaRPr lang="fr-FR" sz="2000" dirty="0" smtClean="0"/>
          </a:p>
          <a:p>
            <a:pPr fontAlgn="base">
              <a:buNone/>
            </a:pPr>
            <a:r>
              <a:rPr lang="fr-FR" sz="2000" dirty="0" smtClean="0"/>
              <a:t>Communiquer dans le territoire en associant les apprenants afin de développer les compétences transversales</a:t>
            </a:r>
            <a:r>
              <a:rPr lang="fr-FR" sz="2000" i="1" dirty="0" smtClean="0"/>
              <a:t> (savoirs en situation) 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b="0" dirty="0"/>
          </a:p>
        </p:txBody>
      </p:sp>
    </p:spTree>
    <p:extLst>
      <p:ext uri="{BB962C8B-B14F-4D97-AF65-F5344CB8AC3E}">
        <p14:creationId xmlns="" xmlns:p14="http://schemas.microsoft.com/office/powerpoint/2010/main" val="16278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b="1" dirty="0" smtClean="0"/>
              <a:t>Actions réalisées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2165F8F-8312-4383-BB03-3CC5AEECBD2C}"/>
              </a:ext>
            </a:extLst>
          </p:cNvPr>
          <p:cNvSpPr txBox="1"/>
          <p:nvPr/>
        </p:nvSpPr>
        <p:spPr>
          <a:xfrm>
            <a:off x="1285852" y="1214422"/>
            <a:ext cx="785814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Comité de pilotage en lien avec </a:t>
            </a:r>
            <a:r>
              <a:rPr lang="fr-FR" sz="2000" b="1" dirty="0" smtClean="0"/>
              <a:t>EPA2 </a:t>
            </a:r>
            <a:r>
              <a:rPr lang="fr-FR" sz="2000" i="1" dirty="0" smtClean="0"/>
              <a:t>(approche par actions et thématiques).</a:t>
            </a:r>
          </a:p>
          <a:p>
            <a:pPr marL="342900" lvl="0" indent="-342900">
              <a:lnSpc>
                <a:spcPct val="150000"/>
              </a:lnSpc>
            </a:pPr>
            <a:endParaRPr lang="fr-FR" sz="2000" i="1" dirty="0" smtClean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Déploiement des actions EPA2 </a:t>
            </a:r>
            <a:r>
              <a:rPr lang="fr-FR" sz="2000" i="1" dirty="0" smtClean="0"/>
              <a:t>(tableur avec les fiches action) </a:t>
            </a:r>
          </a:p>
          <a:p>
            <a:pPr marL="342900" lvl="0" indent="-342900">
              <a:lnSpc>
                <a:spcPct val="150000"/>
              </a:lnSpc>
            </a:pPr>
            <a:endParaRPr lang="fr-FR" sz="2000" dirty="0" smtClean="0"/>
          </a:p>
          <a:p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l="37500" r="19374"/>
          <a:stretch>
            <a:fillRect/>
          </a:stretch>
        </p:blipFill>
        <p:spPr bwMode="auto">
          <a:xfrm>
            <a:off x="-9572724" y="11215742"/>
            <a:ext cx="6572296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logo produisons autremen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143380"/>
            <a:ext cx="2608553" cy="13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724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Actions réalisées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7E79810-CB85-4E8F-BFEB-8830A86C110C}"/>
              </a:ext>
            </a:extLst>
          </p:cNvPr>
          <p:cNvSpPr txBox="1"/>
          <p:nvPr/>
        </p:nvSpPr>
        <p:spPr>
          <a:xfrm>
            <a:off x="1187624" y="1124744"/>
            <a:ext cx="75277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Invitation permanente au COPIL  du dispositif agroécologie en Berry sur l’Unité Expérimentale INRAE la Sapinière</a:t>
            </a:r>
          </a:p>
        </p:txBody>
      </p:sp>
      <p:pic>
        <p:nvPicPr>
          <p:cNvPr id="9" name="Image 8" descr="IMG_20221212_105207.jpg"/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357290" y="1643050"/>
            <a:ext cx="3071834" cy="3929090"/>
          </a:xfrm>
          <a:prstGeom prst="rect">
            <a:avLst/>
          </a:prstGeom>
        </p:spPr>
      </p:pic>
      <p:pic>
        <p:nvPicPr>
          <p:cNvPr id="10" name="Image 9" descr="IMG_20221209_22525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71934" y="3143248"/>
            <a:ext cx="4857784" cy="35004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362538">
            <a:off x="5864548" y="2343612"/>
            <a:ext cx="2709601" cy="948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+ Visites occasionnelles avec des groupes d’apprenants </a:t>
            </a:r>
            <a:endParaRPr lang="fr-FR" sz="1600" b="1" dirty="0"/>
          </a:p>
        </p:txBody>
      </p:sp>
    </p:spTree>
    <p:extLst>
      <p:ext uri="{BB962C8B-B14F-4D97-AF65-F5344CB8AC3E}">
        <p14:creationId xmlns="" xmlns:p14="http://schemas.microsoft.com/office/powerpoint/2010/main" val="14413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Actions réalisées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7E79810-CB85-4E8F-BFEB-8830A86C110C}"/>
              </a:ext>
            </a:extLst>
          </p:cNvPr>
          <p:cNvSpPr txBox="1"/>
          <p:nvPr/>
        </p:nvSpPr>
        <p:spPr>
          <a:xfrm>
            <a:off x="1187624" y="1124744"/>
            <a:ext cx="752778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</a:pPr>
            <a:r>
              <a:rPr lang="fr-FR" b="1" dirty="0" smtClean="0"/>
              <a:t>Conférence Agroforesterie F. </a:t>
            </a:r>
            <a:r>
              <a:rPr lang="fr-FR" b="1" dirty="0" err="1" smtClean="0"/>
              <a:t>Brac</a:t>
            </a:r>
            <a:r>
              <a:rPr lang="fr-FR" b="1" dirty="0" smtClean="0"/>
              <a:t> de la Perrière / faire vivre la parcelle 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l="38907" t="35000" r="21249" b="21666"/>
          <a:stretch>
            <a:fillRect/>
          </a:stretch>
        </p:blipFill>
        <p:spPr bwMode="auto">
          <a:xfrm>
            <a:off x="1500166" y="1714488"/>
            <a:ext cx="6929486" cy="423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 rot="1362538">
            <a:off x="5785612" y="2049907"/>
            <a:ext cx="3170900" cy="160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+ Interventions auprès des apprenants (GABB18, FDGEDA…)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571604" y="614364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-&gt; Renforcer les partenariats existants et en développer de nouveaux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4413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Actions réalisées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7E79810-CB85-4E8F-BFEB-8830A86C110C}"/>
              </a:ext>
            </a:extLst>
          </p:cNvPr>
          <p:cNvSpPr txBox="1"/>
          <p:nvPr/>
        </p:nvSpPr>
        <p:spPr>
          <a:xfrm>
            <a:off x="1187624" y="1124744"/>
            <a:ext cx="77420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smtClean="0"/>
              <a:t>Utilisation du drone en agriculture : Anaïs Boulenger, conseillère agronomie à la FDGEDA du Cher, échange avec les apprenants du lycée agricole du Bourges. </a:t>
            </a:r>
          </a:p>
          <a:p>
            <a:endParaRPr lang="fr-FR" b="1" dirty="0" smtClean="0"/>
          </a:p>
          <a:p>
            <a:r>
              <a:rPr lang="fr-FR" b="1" dirty="0" smtClean="0"/>
              <a:t>Démonstration réalisée sur une parcelle de la ferme du lycée.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4844" t="42664" r="28281" b="25586"/>
          <a:stretch>
            <a:fillRect/>
          </a:stretch>
        </p:blipFill>
        <p:spPr bwMode="auto">
          <a:xfrm>
            <a:off x="893965" y="2643182"/>
            <a:ext cx="82500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413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Actions réalisées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7E79810-CB85-4E8F-BFEB-8830A86C110C}"/>
              </a:ext>
            </a:extLst>
          </p:cNvPr>
          <p:cNvSpPr txBox="1"/>
          <p:nvPr/>
        </p:nvSpPr>
        <p:spPr>
          <a:xfrm>
            <a:off x="1187624" y="1124744"/>
            <a:ext cx="7742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smtClean="0"/>
              <a:t>Visite de la plateforme d’essai de la FDGEDA du Cher. Thématique : « Colza robuste en Champagne Berrichonne. »</a:t>
            </a:r>
            <a:endParaRPr lang="fr-FR" dirty="0"/>
          </a:p>
        </p:txBody>
      </p:sp>
      <p:pic>
        <p:nvPicPr>
          <p:cNvPr id="6" name="Image 5" descr="Snapchat-2132890066_resized_20230322_104512034.jpg"/>
          <p:cNvPicPr/>
          <p:nvPr/>
        </p:nvPicPr>
        <p:blipFill>
          <a:blip r:embed="rId3" cstate="print"/>
          <a:srcRect b="24596"/>
          <a:stretch>
            <a:fillRect/>
          </a:stretch>
        </p:blipFill>
        <p:spPr>
          <a:xfrm>
            <a:off x="1248307" y="2508416"/>
            <a:ext cx="2180685" cy="3278038"/>
          </a:xfrm>
          <a:prstGeom prst="rect">
            <a:avLst/>
          </a:prstGeom>
        </p:spPr>
      </p:pic>
      <p:pic>
        <p:nvPicPr>
          <p:cNvPr id="7" name="Image 6" descr="IMG_20221206_161218_resized_20230322_104511691.jpg"/>
          <p:cNvPicPr/>
          <p:nvPr/>
        </p:nvPicPr>
        <p:blipFill>
          <a:blip r:embed="rId4" cstate="print"/>
          <a:srcRect l="17339" t="14213" r="15208" b="10660"/>
          <a:stretch>
            <a:fillRect/>
          </a:stretch>
        </p:blipFill>
        <p:spPr>
          <a:xfrm>
            <a:off x="3643306" y="2643182"/>
            <a:ext cx="5072098" cy="3143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13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Actions réalisées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7E79810-CB85-4E8F-BFEB-8830A86C110C}"/>
              </a:ext>
            </a:extLst>
          </p:cNvPr>
          <p:cNvSpPr txBox="1"/>
          <p:nvPr/>
        </p:nvSpPr>
        <p:spPr>
          <a:xfrm>
            <a:off x="1187624" y="714356"/>
            <a:ext cx="774209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smtClean="0"/>
              <a:t>Réflexion sur le système de production de la ferme du lycée Conception </a:t>
            </a:r>
            <a:r>
              <a:rPr lang="fr-FR" b="1" dirty="0" err="1" smtClean="0"/>
              <a:t>re</a:t>
            </a:r>
            <a:r>
              <a:rPr lang="fr-FR" b="1" dirty="0" smtClean="0"/>
              <a:t>-conception de système. ACSE 1. </a:t>
            </a:r>
          </a:p>
          <a:p>
            <a:endParaRPr lang="fr-FR" sz="1000" b="1" dirty="0" smtClean="0"/>
          </a:p>
          <a:p>
            <a:r>
              <a:rPr lang="fr-FR" b="1" dirty="0" smtClean="0"/>
              <a:t>Présentation au groupe du réseau DEPHY.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9688" t="16667" r="18906" b="6666"/>
          <a:stretch>
            <a:fillRect/>
          </a:stretch>
        </p:blipFill>
        <p:spPr bwMode="auto">
          <a:xfrm>
            <a:off x="1285852" y="1857364"/>
            <a:ext cx="721523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413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4644</TotalTime>
  <Words>384</Words>
  <Application>Microsoft Office PowerPoint</Application>
  <PresentationFormat>Affichage à l'écran (4:3)</PresentationFormat>
  <Paragraphs>88</Paragraphs>
  <Slides>11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1_Thème Office</vt:lpstr>
      <vt:lpstr>Rapport d’étape année 2   Agro-écologie : expérimentation, transfert et démonstration ; valorisation au service du territoire.   </vt:lpstr>
      <vt:lpstr>Rappels des objectifs opérationnels </vt:lpstr>
      <vt:lpstr>Rappels des objectifs opérationnels </vt:lpstr>
      <vt:lpstr>Actions réalisées</vt:lpstr>
      <vt:lpstr>Actions réalisées</vt:lpstr>
      <vt:lpstr>Actions réalisées</vt:lpstr>
      <vt:lpstr>Actions réalisées</vt:lpstr>
      <vt:lpstr>Actions réalisées</vt:lpstr>
      <vt:lpstr>Actions réalisées</vt:lpstr>
      <vt:lpstr>Actions réalisées</vt:lpstr>
      <vt:lpstr>Merci à tous nos partenaires pour le temps consacré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Dir-exploitation</dc:creator>
  <cp:lastModifiedBy>Ludo</cp:lastModifiedBy>
  <cp:revision>116</cp:revision>
  <cp:lastPrinted>2016-01-12T06:51:05Z</cp:lastPrinted>
  <dcterms:created xsi:type="dcterms:W3CDTF">2015-12-08T12:52:42Z</dcterms:created>
  <dcterms:modified xsi:type="dcterms:W3CDTF">2023-06-02T11:54:30Z</dcterms:modified>
</cp:coreProperties>
</file>